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8742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80" autoAdjust="0"/>
    <p:restoredTop sz="94660"/>
  </p:normalViewPr>
  <p:slideViewPr>
    <p:cSldViewPr>
      <p:cViewPr varScale="1">
        <p:scale>
          <a:sx n="109" d="100"/>
          <a:sy n="109" d="100"/>
        </p:scale>
        <p:origin x="233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C2BD4-5B55-47CA-AE8B-23CA67481C0C}" type="datetimeFigureOut">
              <a:rPr lang="ko-KR" altLang="en-US" smtClean="0"/>
              <a:t>2020-03-05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BDAE6-582D-46AF-8202-CE8E5BA0D9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8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BDAE6-582D-46AF-8202-CE8E5BA0D9F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433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26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07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6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38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703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2020-03-05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8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2020-03-05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36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2020-03-05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49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2020-03-05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507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2020-03-05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05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2020-03-05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32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46F3E-D55E-47EC-BD67-A68E0CB1266D}" type="datetimeFigureOut">
              <a:rPr lang="ko-KR" altLang="en-US" smtClean="0"/>
              <a:t>2020-03-05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0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7978" y="88490"/>
            <a:ext cx="2042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smtClean="0"/>
              <a:t>학위청구논문 신청절차</a:t>
            </a:r>
            <a:endParaRPr lang="ko-KR" alt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7945" y="476413"/>
            <a:ext cx="1650183" cy="29893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>
                <a:solidFill>
                  <a:schemeClr val="bg1"/>
                </a:solidFill>
              </a:rPr>
              <a:t>절  차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02540" y="1925257"/>
            <a:ext cx="1512168" cy="9074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</a:rPr>
              <a:t>학위청구논문 신청</a:t>
            </a:r>
            <a:endParaRPr lang="en-US" altLang="ko-KR" sz="1100" b="1" dirty="0" smtClean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02541" y="3743408"/>
            <a:ext cx="1512168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</a:rPr>
              <a:t>학위청구논문 심사</a:t>
            </a:r>
            <a:endParaRPr lang="ko-KR" altLang="en-US" sz="1100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405700"/>
              </p:ext>
            </p:extLst>
          </p:nvPr>
        </p:nvGraphicFramePr>
        <p:xfrm>
          <a:off x="2120599" y="630326"/>
          <a:ext cx="4098780" cy="148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88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박사과정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</a:t>
                      </a:r>
                      <a:r>
                        <a:rPr lang="en-US" altLang="ko-KR" sz="900" dirty="0" smtClean="0">
                          <a:latin typeface="맑은 고딕"/>
                          <a:ea typeface="맑은 고딕"/>
                        </a:rPr>
                        <a:t>·</a:t>
                      </a:r>
                      <a:r>
                        <a:rPr lang="ko-KR" altLang="en-US" sz="900" dirty="0" smtClean="0"/>
                        <a:t>박통합과정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2125369" y="476210"/>
            <a:ext cx="4092033" cy="1408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>
                <a:solidFill>
                  <a:schemeClr val="bg1"/>
                </a:solidFill>
              </a:defRPr>
            </a:lvl1pPr>
          </a:lstStyle>
          <a:p>
            <a:r>
              <a:rPr lang="ko-KR" altLang="en-US" sz="1000" dirty="0" smtClean="0"/>
              <a:t>자    격    요    건</a:t>
            </a:r>
            <a:endParaRPr lang="ko-KR" altLang="en-US" sz="1000" dirty="0"/>
          </a:p>
        </p:txBody>
      </p:sp>
      <p:sp>
        <p:nvSpPr>
          <p:cNvPr id="53" name="직사각형 52"/>
          <p:cNvSpPr/>
          <p:nvPr/>
        </p:nvSpPr>
        <p:spPr>
          <a:xfrm>
            <a:off x="539552" y="4149080"/>
            <a:ext cx="1375156" cy="1800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</a:rPr>
              <a:t>논문제목 수정</a:t>
            </a:r>
            <a:endParaRPr lang="ko-KR" altLang="en-US" sz="1000" b="1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51719" y="2330914"/>
            <a:ext cx="1368153" cy="5098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· 4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 </a:t>
            </a:r>
            <a:r>
              <a:rPr lang="ko-KR" altLang="en-US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이상 등록</a:t>
            </a:r>
            <a:endParaRPr lang="en-US" altLang="ko-KR" sz="9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l"/>
            <a:r>
              <a:rPr lang="en-US" altLang="ko-KR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· </a:t>
            </a:r>
            <a:r>
              <a:rPr lang="ko-KR" altLang="en-US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졸업이수학점 취득 또는 </a:t>
            </a:r>
            <a:endParaRPr lang="en-US" altLang="ko-KR" sz="9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l"/>
            <a:r>
              <a:rPr lang="en-US" altLang="ko-KR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 </a:t>
            </a:r>
            <a:r>
              <a:rPr lang="ko-KR" altLang="en-US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해당학기 취득가능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자</a:t>
            </a:r>
            <a:endParaRPr lang="en-US" altLang="ko-KR" sz="9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539291" y="4382633"/>
            <a:ext cx="1375156" cy="1800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</a:rPr>
              <a:t>심사위원 변경</a:t>
            </a:r>
            <a:endParaRPr lang="ko-KR" altLang="en-US" sz="1000" b="1" dirty="0">
              <a:solidFill>
                <a:schemeClr val="tx1"/>
              </a:solidFill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400803" y="5773933"/>
            <a:ext cx="1512168" cy="342229"/>
          </a:xfrm>
          <a:prstGeom prst="rect">
            <a:avLst/>
          </a:prstGeom>
          <a:solidFill>
            <a:srgbClr val="92D050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</a:rPr>
              <a:t>논문 인쇄본 제출</a:t>
            </a:r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95536" y="5109337"/>
            <a:ext cx="1512168" cy="335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smtClean="0">
                <a:solidFill>
                  <a:schemeClr val="tx1"/>
                </a:solidFill>
              </a:rPr>
              <a:t>심사결과보고서 제출</a:t>
            </a:r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486034" y="2330914"/>
            <a:ext cx="1260141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· 4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 이상 등록</a:t>
            </a:r>
            <a:endParaRPr lang="en-US" altLang="ko-KR" sz="900" b="1" dirty="0" smtClean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l"/>
            <a:r>
              <a:rPr lang="en-US" altLang="ko-KR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 </a:t>
            </a:r>
            <a:r>
              <a:rPr lang="ko-KR" altLang="en-US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해당학기 취득가능 자</a:t>
            </a:r>
            <a:endParaRPr lang="en-US" altLang="ko-KR" sz="9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051719" y="1925304"/>
            <a:ext cx="4125825" cy="35156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 ·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외국어시험 합격  </a:t>
            </a:r>
            <a:r>
              <a:rPr lang="en-US" altLang="ko-KR" sz="7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(</a:t>
            </a:r>
            <a:r>
              <a:rPr lang="ko-KR" altLang="en-US" sz="7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종합시험은 합격여부와 상관없이 학위청구논문 신청가능</a:t>
            </a:r>
            <a:r>
              <a:rPr lang="en-US" altLang="ko-KR" sz="7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  <a:endParaRPr lang="en-US" altLang="ko-KR" sz="7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 · </a:t>
            </a:r>
            <a:r>
              <a:rPr lang="ko-KR" altLang="en-US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단과대학 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/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학과 내규 충족 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예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.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학술지 논문 게재 실적 등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해당 학과만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  </a:t>
            </a:r>
            <a:endParaRPr lang="ko-KR" altLang="en-US" sz="9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09391" y="2330914"/>
            <a:ext cx="1368153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· 6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 이상 등록</a:t>
            </a:r>
            <a:endParaRPr lang="en-US" altLang="ko-KR" sz="900" b="1" dirty="0" smtClean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l"/>
            <a:r>
              <a:rPr lang="en-US" altLang="ko-KR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·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졸업이수학점 취득 또는 </a:t>
            </a:r>
            <a:endParaRPr lang="en-US" altLang="ko-KR" sz="9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l"/>
            <a:r>
              <a:rPr lang="en-US" altLang="ko-KR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 </a:t>
            </a:r>
            <a:r>
              <a:rPr lang="ko-KR" altLang="en-US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해당학기 취득가능 자</a:t>
            </a:r>
            <a:endParaRPr lang="en-US" altLang="ko-KR" sz="9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40051" y="466036"/>
            <a:ext cx="1164477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smtClean="0">
                <a:solidFill>
                  <a:schemeClr val="bg1"/>
                </a:solidFill>
              </a:rPr>
              <a:t>일 정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66361" y="3743408"/>
            <a:ext cx="4125825" cy="36004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학과별 진행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자세한 심사 일정은 학과사무실 문의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endParaRPr lang="ko-KR" altLang="en-US" sz="9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48083" y="4617132"/>
            <a:ext cx="1375156" cy="1800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</a:rPr>
              <a:t>심사취소 신청</a:t>
            </a:r>
            <a:endParaRPr lang="ko-KR" altLang="en-US" sz="1000" b="1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51720" y="5109336"/>
            <a:ext cx="4125825" cy="33588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논문심사결과보고서 및 관련 서류 제출</a:t>
            </a:r>
            <a:endParaRPr lang="ko-KR" altLang="en-US" sz="9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30351" y="5773933"/>
            <a:ext cx="4125825" cy="342229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논문 최종파일 온라인 제출 및 인쇄본 제출</a:t>
            </a:r>
            <a:endParaRPr lang="ko-KR" altLang="en-US" sz="9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062180" y="4212422"/>
            <a:ext cx="4110019" cy="5847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 algn="ctr"/>
            <a:r>
              <a:rPr lang="en-US" altLang="ko-KR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논문제목수정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심사위원 변경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심사취소 신청은  해당자에  한함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endParaRPr lang="ko-KR" altLang="en-US" sz="9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36195" y="467665"/>
            <a:ext cx="1152128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 smtClean="0">
                <a:solidFill>
                  <a:schemeClr val="bg1"/>
                </a:solidFill>
              </a:rPr>
              <a:t>신청</a:t>
            </a:r>
            <a:r>
              <a:rPr lang="en-US" altLang="ko-KR" dirty="0" smtClean="0">
                <a:solidFill>
                  <a:schemeClr val="bg1"/>
                </a:solidFill>
              </a:rPr>
              <a:t>/</a:t>
            </a:r>
            <a:r>
              <a:rPr lang="ko-KR" altLang="en-US" dirty="0" smtClean="0">
                <a:solidFill>
                  <a:schemeClr val="bg1"/>
                </a:solidFill>
              </a:rPr>
              <a:t>제출처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00192" y="1931746"/>
            <a:ext cx="1164478" cy="14972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/>
              <a:t>3.16(</a:t>
            </a:r>
            <a:r>
              <a:rPr lang="ko-KR" altLang="en-US" dirty="0" smtClean="0"/>
              <a:t>월</a:t>
            </a:r>
            <a:r>
              <a:rPr lang="en-US" altLang="ko-KR" dirty="0" smtClean="0"/>
              <a:t>)~5.14(</a:t>
            </a:r>
            <a:r>
              <a:rPr lang="ko-KR" altLang="en-US" dirty="0" smtClean="0"/>
              <a:t>목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300192" y="5109338"/>
            <a:ext cx="1164478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 latinLnBrk="0"/>
            <a:r>
              <a:rPr lang="en-US" altLang="ko-KR" dirty="0" smtClean="0"/>
              <a:t>6.19(</a:t>
            </a:r>
            <a:r>
              <a:rPr lang="ko-KR" altLang="en-US" dirty="0"/>
              <a:t>금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291628" y="5773933"/>
            <a:ext cx="1164478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en-US" altLang="ko-KR" dirty="0" smtClean="0"/>
              <a:t>6.26(</a:t>
            </a:r>
            <a:r>
              <a:rPr lang="ko-KR" altLang="en-US" dirty="0" smtClean="0"/>
              <a:t>금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9" name="직사각형 48"/>
          <p:cNvSpPr/>
          <p:nvPr/>
        </p:nvSpPr>
        <p:spPr>
          <a:xfrm>
            <a:off x="7568190" y="1942705"/>
            <a:ext cx="1152128" cy="89803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</a:rPr>
              <a:t>HY-in</a:t>
            </a:r>
            <a:endParaRPr lang="ko-KR" altLang="en-US" sz="900" b="1" dirty="0">
              <a:solidFill>
                <a:schemeClr val="tx1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7561285" y="5121523"/>
            <a:ext cx="1152128" cy="323701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</a:rPr>
              <a:t>단과대학 행정팀</a:t>
            </a:r>
            <a:endParaRPr lang="ko-KR" altLang="en-US" sz="900" b="1" dirty="0">
              <a:solidFill>
                <a:schemeClr val="tx1"/>
              </a:solidFill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559496" y="5773933"/>
            <a:ext cx="1152128" cy="323701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</a:rPr>
              <a:t>백남학술정보관</a:t>
            </a:r>
            <a:endParaRPr lang="en-US" altLang="ko-KR" sz="900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900" b="1" dirty="0" smtClean="0">
                <a:solidFill>
                  <a:schemeClr val="tx1"/>
                </a:solidFill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</a:rPr>
              <a:t>서울</a:t>
            </a:r>
            <a:r>
              <a:rPr lang="en-US" altLang="ko-KR" sz="900" b="1" dirty="0" smtClean="0">
                <a:solidFill>
                  <a:schemeClr val="tx1"/>
                </a:solidFill>
              </a:rPr>
              <a:t>/ERICA)</a:t>
            </a:r>
            <a:endParaRPr lang="ko-KR" altLang="en-US" sz="900" b="1" dirty="0">
              <a:solidFill>
                <a:schemeClr val="tx1"/>
              </a:solidFill>
            </a:endParaRPr>
          </a:p>
        </p:txBody>
      </p:sp>
      <p:sp>
        <p:nvSpPr>
          <p:cNvPr id="71" name="아래쪽 화살표 70"/>
          <p:cNvSpPr/>
          <p:nvPr/>
        </p:nvSpPr>
        <p:spPr>
          <a:xfrm>
            <a:off x="995571" y="3504491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아래쪽 화살표 71"/>
          <p:cNvSpPr/>
          <p:nvPr/>
        </p:nvSpPr>
        <p:spPr>
          <a:xfrm>
            <a:off x="971600" y="4872643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아래쪽 화살표 72"/>
          <p:cNvSpPr/>
          <p:nvPr/>
        </p:nvSpPr>
        <p:spPr>
          <a:xfrm>
            <a:off x="971600" y="5520715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07504" y="6294512"/>
            <a:ext cx="45352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/>
              <a:t>※ </a:t>
            </a:r>
            <a:r>
              <a:rPr lang="ko-KR" altLang="en-US" sz="900" dirty="0" smtClean="0"/>
              <a:t>논문에 관한 세부 절차 및 방법은 대학원 홈페이지 공지사항을 참조하기 바랍니다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sp>
        <p:nvSpPr>
          <p:cNvPr id="66" name="직사각형 65"/>
          <p:cNvSpPr/>
          <p:nvPr/>
        </p:nvSpPr>
        <p:spPr>
          <a:xfrm>
            <a:off x="7607804" y="4145675"/>
            <a:ext cx="1152128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</a:rPr>
              <a:t>HY-in</a:t>
            </a:r>
            <a:endParaRPr lang="ko-KR" altLang="en-US" sz="900" b="1" dirty="0">
              <a:solidFill>
                <a:schemeClr val="tx1"/>
              </a:solidFill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7608811" y="4370262"/>
            <a:ext cx="1152128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</a:rPr>
              <a:t>HY-in</a:t>
            </a:r>
            <a:endParaRPr lang="ko-KR" altLang="en-US" sz="900" b="1" dirty="0">
              <a:solidFill>
                <a:schemeClr val="tx1"/>
              </a:solidFill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7604365" y="4597991"/>
            <a:ext cx="1152128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</a:rPr>
              <a:t>단과대학 행정팀</a:t>
            </a:r>
            <a:endParaRPr lang="en-US" altLang="ko-KR" sz="1050" b="1" dirty="0">
              <a:solidFill>
                <a:schemeClr val="tx1"/>
              </a:solidFill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402540" y="2994100"/>
            <a:ext cx="1512168" cy="4349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</a:rPr>
              <a:t>논문신청서 제출</a:t>
            </a:r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7579313" y="2935221"/>
            <a:ext cx="1152128" cy="49377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</a:rPr>
              <a:t>단과대학 </a:t>
            </a:r>
            <a:r>
              <a:rPr lang="ko-KR" altLang="en-US" sz="900" b="1" dirty="0" err="1" smtClean="0">
                <a:solidFill>
                  <a:schemeClr val="tx1"/>
                </a:solidFill>
              </a:rPr>
              <a:t>행정팀</a:t>
            </a:r>
            <a:endParaRPr lang="ko-KR" altLang="en-US" sz="900" b="1" dirty="0">
              <a:solidFill>
                <a:schemeClr val="tx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051719" y="3012711"/>
            <a:ext cx="4125825" cy="408741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학위청구논문 제출신청서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(HY-in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화면 출력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· (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박사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석박통합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중 학과 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필요시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)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이력 및 경력서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사진 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5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부</a:t>
            </a:r>
            <a:endParaRPr lang="en-US" altLang="ko-KR" sz="900" b="1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15" name="직선 화살표 연결선 14"/>
          <p:cNvCxnSpPr>
            <a:stCxn id="12" idx="2"/>
          </p:cNvCxnSpPr>
          <p:nvPr/>
        </p:nvCxnSpPr>
        <p:spPr>
          <a:xfrm>
            <a:off x="1158624" y="2832694"/>
            <a:ext cx="0" cy="183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413466" y="881672"/>
            <a:ext cx="1532852" cy="308333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</a:rPr>
              <a:t>외국어시험 합격 </a:t>
            </a:r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098501" y="881672"/>
            <a:ext cx="4066728" cy="31508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석사 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영어 또는 한국어 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외국국적자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박사 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영어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또는 한국어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외국어 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외국어는 해당학과에 한함</a:t>
            </a:r>
            <a:r>
              <a:rPr lang="en-US" altLang="ko-KR" sz="900" b="1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7605389" y="866650"/>
            <a:ext cx="1152128" cy="321310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b="1" dirty="0" smtClean="0">
                <a:solidFill>
                  <a:schemeClr val="tx1"/>
                </a:solidFill>
              </a:rPr>
              <a:t>대학원팀</a:t>
            </a:r>
            <a:endParaRPr lang="ko-KR" altLang="en-US" sz="800" b="1" dirty="0">
              <a:solidFill>
                <a:schemeClr val="tx1"/>
              </a:solidFill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425232" y="1278626"/>
            <a:ext cx="1519174" cy="3354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</a:rPr>
              <a:t>연구계획서 입력 </a:t>
            </a:r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96058" y="1291454"/>
            <a:ext cx="1353511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3</a:t>
            </a:r>
            <a:r>
              <a:rPr lang="ko-KR" altLang="en-US" b="1" dirty="0">
                <a:solidFill>
                  <a:schemeClr val="tx1"/>
                </a:solidFill>
              </a:rPr>
              <a:t>기 이상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15731" y="1291454"/>
            <a:ext cx="1260141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3</a:t>
            </a:r>
            <a:r>
              <a:rPr lang="ko-KR" altLang="en-US" b="1" dirty="0">
                <a:solidFill>
                  <a:schemeClr val="tx1"/>
                </a:solidFill>
              </a:rPr>
              <a:t>기 이상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329889" y="1288450"/>
            <a:ext cx="1164478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/>
              <a:t>3.16(</a:t>
            </a:r>
            <a:r>
              <a:rPr lang="ko-KR" altLang="en-US" dirty="0" smtClean="0"/>
              <a:t>월</a:t>
            </a:r>
            <a:r>
              <a:rPr lang="en-US" altLang="ko-KR" smtClean="0"/>
              <a:t>)~4.29</a:t>
            </a:r>
            <a:r>
              <a:rPr lang="en-US" altLang="ko-KR" dirty="0" smtClean="0"/>
              <a:t>(</a:t>
            </a:r>
            <a:r>
              <a:rPr lang="ko-KR" altLang="en-US" dirty="0" smtClean="0"/>
              <a:t>수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77" name="직사각형 76"/>
          <p:cNvSpPr/>
          <p:nvPr/>
        </p:nvSpPr>
        <p:spPr>
          <a:xfrm>
            <a:off x="7609011" y="1291454"/>
            <a:ext cx="1152128" cy="32258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</a:rPr>
              <a:t>HY-in</a:t>
            </a:r>
            <a:endParaRPr lang="ko-KR" altLang="en-US" sz="900" b="1" dirty="0">
              <a:solidFill>
                <a:schemeClr val="tx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329888" y="1628800"/>
            <a:ext cx="21755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dirty="0" smtClean="0"/>
              <a:t>학생 입력</a:t>
            </a:r>
            <a:r>
              <a:rPr lang="en-US" altLang="ko-KR" sz="800" dirty="0" smtClean="0">
                <a:sym typeface="Wingdings" panose="05000000000000000000" pitchFamily="2" charset="2"/>
              </a:rPr>
              <a:t></a:t>
            </a:r>
            <a:r>
              <a:rPr lang="ko-KR" altLang="en-US" sz="800" dirty="0" smtClean="0">
                <a:sym typeface="Wingdings" panose="05000000000000000000" pitchFamily="2" charset="2"/>
              </a:rPr>
              <a:t>지도교수 승인</a:t>
            </a:r>
            <a:r>
              <a:rPr lang="en-US" altLang="ko-KR" sz="800" dirty="0" smtClean="0">
                <a:sym typeface="Wingdings" panose="05000000000000000000" pitchFamily="2" charset="2"/>
              </a:rPr>
              <a:t> </a:t>
            </a:r>
            <a:r>
              <a:rPr lang="ko-KR" altLang="en-US" sz="800" dirty="0" smtClean="0">
                <a:sym typeface="Wingdings" panose="05000000000000000000" pitchFamily="2" charset="2"/>
              </a:rPr>
              <a:t>단과대학 승인</a:t>
            </a:r>
            <a:endParaRPr lang="ko-KR" altLang="en-US" sz="800" dirty="0"/>
          </a:p>
        </p:txBody>
      </p:sp>
      <p:sp>
        <p:nvSpPr>
          <p:cNvPr id="79" name="TextBox 78"/>
          <p:cNvSpPr txBox="1"/>
          <p:nvPr/>
        </p:nvSpPr>
        <p:spPr>
          <a:xfrm>
            <a:off x="4839088" y="1298878"/>
            <a:ext cx="1260141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5</a:t>
            </a:r>
            <a:r>
              <a:rPr lang="ko-KR" altLang="en-US" b="1" dirty="0" smtClean="0">
                <a:solidFill>
                  <a:schemeClr val="tx1"/>
                </a:solidFill>
              </a:rPr>
              <a:t>기 </a:t>
            </a:r>
            <a:r>
              <a:rPr lang="ko-KR" altLang="en-US" b="1" dirty="0">
                <a:solidFill>
                  <a:schemeClr val="tx1"/>
                </a:solidFill>
              </a:rPr>
              <a:t>이상</a:t>
            </a:r>
          </a:p>
        </p:txBody>
      </p:sp>
      <p:sp>
        <p:nvSpPr>
          <p:cNvPr id="83" name="아래쪽 화살표 82"/>
          <p:cNvSpPr/>
          <p:nvPr/>
        </p:nvSpPr>
        <p:spPr>
          <a:xfrm>
            <a:off x="1019589" y="1700873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TextBox 83"/>
          <p:cNvSpPr txBox="1"/>
          <p:nvPr/>
        </p:nvSpPr>
        <p:spPr>
          <a:xfrm>
            <a:off x="6317412" y="876417"/>
            <a:ext cx="1164478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/>
              <a:t>4.4(</a:t>
            </a:r>
            <a:r>
              <a:rPr lang="ko-KR" altLang="en-US" dirty="0" smtClean="0"/>
              <a:t>토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6291628" y="3743408"/>
            <a:ext cx="1164478" cy="1053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/>
              <a:t>3.19(</a:t>
            </a:r>
            <a:r>
              <a:rPr lang="ko-KR" altLang="en-US" dirty="0" smtClean="0"/>
              <a:t>목</a:t>
            </a:r>
            <a:r>
              <a:rPr lang="en-US" altLang="ko-KR" dirty="0" smtClean="0"/>
              <a:t>)~6.17(</a:t>
            </a:r>
            <a:r>
              <a:rPr lang="ko-KR" altLang="en-US" dirty="0" smtClean="0"/>
              <a:t>수</a:t>
            </a:r>
            <a:r>
              <a:rPr lang="en-US" altLang="ko-KR" dirty="0" smtClean="0"/>
              <a:t>)</a:t>
            </a:r>
          </a:p>
          <a:p>
            <a:pPr fontAlgn="base"/>
            <a:endParaRPr lang="en-US" altLang="ko-KR" dirty="0"/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심사위원변경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  <a:p>
            <a:pPr fontAlgn="base"/>
            <a:r>
              <a:rPr lang="ko-KR" alt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심사취소는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5.28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까지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84642" y="1581038"/>
            <a:ext cx="278794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dirty="0" smtClean="0"/>
              <a:t>외국어시험</a:t>
            </a:r>
            <a:r>
              <a:rPr lang="en-US" altLang="ko-KR" sz="700" dirty="0" smtClean="0"/>
              <a:t>, </a:t>
            </a:r>
            <a:r>
              <a:rPr lang="ko-KR" altLang="en-US" sz="700" dirty="0" smtClean="0"/>
              <a:t>종합시험 합격여부와 상관없이 연구계획서 입력가능</a:t>
            </a:r>
            <a:endParaRPr lang="ko-KR" altLang="en-US" sz="700" dirty="0"/>
          </a:p>
        </p:txBody>
      </p:sp>
    </p:spTree>
    <p:extLst>
      <p:ext uri="{BB962C8B-B14F-4D97-AF65-F5344CB8AC3E}">
        <p14:creationId xmlns:p14="http://schemas.microsoft.com/office/powerpoint/2010/main" val="542814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1753</TotalTime>
  <Words>294</Words>
  <Application>Microsoft Office PowerPoint</Application>
  <PresentationFormat>화면 슬라이드 쇼(4:3)</PresentationFormat>
  <Paragraphs>63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돋움</vt:lpstr>
      <vt:lpstr>맑은 고딕</vt:lpstr>
      <vt:lpstr>Arial</vt:lpstr>
      <vt:lpstr>Wingdings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문미선</dc:creator>
  <cp:lastModifiedBy>HYU</cp:lastModifiedBy>
  <cp:revision>311</cp:revision>
  <cp:lastPrinted>2017-02-06T05:05:13Z</cp:lastPrinted>
  <dcterms:created xsi:type="dcterms:W3CDTF">2015-03-04T00:34:38Z</dcterms:created>
  <dcterms:modified xsi:type="dcterms:W3CDTF">2020-03-04T23:51:59Z</dcterms:modified>
</cp:coreProperties>
</file>