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0" autoAdjust="0"/>
    <p:restoredTop sz="94660"/>
  </p:normalViewPr>
  <p:slideViewPr>
    <p:cSldViewPr>
      <p:cViewPr varScale="1">
        <p:scale>
          <a:sx n="109" d="100"/>
          <a:sy n="109" d="100"/>
        </p:scale>
        <p:origin x="23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2BD4-5B55-47CA-AE8B-23CA67481C0C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DAE6-582D-46AF-8202-CE8E5BA0D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8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DAE6-582D-46AF-8202-CE8E5BA0D9F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43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2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0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38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3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0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3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6F3E-D55E-47EC-BD67-A68E0CB1266D}" type="datetimeFigureOut">
              <a:rPr lang="ko-KR" altLang="en-US" smtClean="0"/>
              <a:t>2020-08-31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978" y="88490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학위청구논문 신청절차</a:t>
            </a:r>
            <a:endParaRPr lang="ko-KR" altLang="en-US" sz="1400" b="1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945" y="476413"/>
            <a:ext cx="1650183" cy="2989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절  차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67945" y="1925257"/>
            <a:ext cx="1650183" cy="9074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학위청구논문 신청</a:t>
            </a:r>
            <a:endParaRPr lang="en-US" altLang="ko-KR" sz="1100" b="1" dirty="0" smtClean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7946" y="3743408"/>
            <a:ext cx="1650182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학위청구논문 심사</a:t>
            </a:r>
            <a:endParaRPr lang="ko-KR" altLang="en-US" sz="11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152454"/>
              </p:ext>
            </p:extLst>
          </p:nvPr>
        </p:nvGraphicFramePr>
        <p:xfrm>
          <a:off x="2120599" y="630326"/>
          <a:ext cx="4098780" cy="148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8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박사과정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</a:t>
                      </a:r>
                      <a:r>
                        <a:rPr lang="en-US" altLang="ko-KR" sz="900" dirty="0" smtClean="0">
                          <a:latin typeface="맑은 고딕"/>
                          <a:ea typeface="맑은 고딕"/>
                        </a:rPr>
                        <a:t>·</a:t>
                      </a:r>
                      <a:r>
                        <a:rPr lang="ko-KR" altLang="en-US" sz="900" dirty="0" smtClean="0"/>
                        <a:t>박통합과정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125369" y="476210"/>
            <a:ext cx="4092033" cy="1408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ko-KR" altLang="en-US" sz="10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자    격    요    건</a:t>
            </a:r>
            <a:endParaRPr lang="ko-KR" altLang="en-US" sz="10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67945" y="414908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논문제목 수정</a:t>
            </a:r>
            <a:endParaRPr lang="ko-KR" altLang="en-US" sz="10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0597" y="2330914"/>
            <a:ext cx="1328972" cy="5098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기 </a:t>
            </a:r>
            <a:r>
              <a:rPr lang="ko-KR" altLang="en-US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이상 등록</a:t>
            </a:r>
            <a:endParaRPr lang="en-US" altLang="ko-KR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취득가능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자</a:t>
            </a:r>
            <a:endParaRPr lang="en-US" altLang="ko-KR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67944" y="5773933"/>
            <a:ext cx="1650181" cy="342229"/>
          </a:xfrm>
          <a:prstGeom prst="rect">
            <a:avLst/>
          </a:prstGeom>
          <a:solidFill>
            <a:srgbClr val="92D050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논문 인쇄본 제출</a:t>
            </a:r>
            <a:endParaRPr lang="ko-KR" altLang="en-US" sz="11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67945" y="5109337"/>
            <a:ext cx="1650181" cy="335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심사결과보고서 제출</a:t>
            </a:r>
            <a:endParaRPr lang="ko-KR" altLang="en-US" sz="11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7499" y="2330914"/>
            <a:ext cx="1281892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20597" y="1925304"/>
            <a:ext cx="4096803" cy="35156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외국어시험 합격  </a:t>
            </a:r>
            <a:r>
              <a:rPr lang="en-US" altLang="ko-KR" sz="7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7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종합시험은 합격여부와 상관없이 학위청구논문 신청가능</a:t>
            </a:r>
            <a:r>
              <a:rPr lang="en-US" altLang="ko-KR" sz="7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endParaRPr lang="en-US" altLang="ko-KR" sz="7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/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학과 내규 충족 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예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학술지 논문 게재 실적 등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해당 학과만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  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77844" y="2330914"/>
            <a:ext cx="1339556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6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40051" y="466036"/>
            <a:ext cx="1164477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smtClean="0"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일 정</a:t>
            </a:r>
            <a:endParaRPr lang="ko-KR" altLang="en-US" dirty="0">
              <a:solidFill>
                <a:schemeClr val="bg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0597" y="3743408"/>
            <a:ext cx="4096803" cy="36004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학과별 진행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자세한 심사 일정은 학과사무실 문의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18358" y="5109336"/>
            <a:ext cx="4099042" cy="33588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논문심사결과보고서 및 관련 서류 제출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18358" y="5773933"/>
            <a:ext cx="4099042" cy="342229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논문 최종파일 온라인 제출 및 인쇄본 제출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18358" y="4212422"/>
            <a:ext cx="4099042" cy="5847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altLang="ko-KR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논문제목수정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심사위원 변경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심사취소 신청은  해당자에  한함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36195" y="467665"/>
            <a:ext cx="1152128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신청</a:t>
            </a:r>
            <a:r>
              <a:rPr lang="en-US" altLang="ko-KR" dirty="0" smtClean="0"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/</a:t>
            </a:r>
            <a:r>
              <a:rPr lang="ko-KR" altLang="en-US" dirty="0" smtClean="0"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제출처</a:t>
            </a:r>
            <a:endParaRPr lang="ko-KR" altLang="en-US" dirty="0">
              <a:solidFill>
                <a:schemeClr val="bg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40050" y="1931746"/>
            <a:ext cx="1164476" cy="1497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9.1(</a:t>
            </a:r>
            <a:r>
              <a:rPr lang="ko-KR" altLang="en-US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화</a:t>
            </a:r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)~11.12(</a:t>
            </a:r>
            <a:r>
              <a:rPr lang="ko-KR" altLang="en-US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40050" y="5109338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 latinLnBrk="0"/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12.21(</a:t>
            </a:r>
            <a:r>
              <a:rPr lang="ko-KR" altLang="en-US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월</a:t>
            </a:r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40050" y="5773933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12.28(</a:t>
            </a:r>
            <a:r>
              <a:rPr lang="ko-KR" altLang="en-US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월</a:t>
            </a:r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636195" y="1942705"/>
            <a:ext cx="1152127" cy="89803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636190" y="5102329"/>
            <a:ext cx="1152127" cy="342894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단과대학 행정팀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636191" y="5773933"/>
            <a:ext cx="1152126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백남학술정보관</a:t>
            </a:r>
            <a:endParaRPr lang="en-US" altLang="ko-KR" sz="900" b="1" dirty="0" smtClean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서울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/ERICA)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1019588" y="3504492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2" name="아래쪽 화살표 71"/>
          <p:cNvSpPr/>
          <p:nvPr/>
        </p:nvSpPr>
        <p:spPr>
          <a:xfrm>
            <a:off x="1019587" y="4889787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3" name="아래쪽 화살표 72"/>
          <p:cNvSpPr/>
          <p:nvPr/>
        </p:nvSpPr>
        <p:spPr>
          <a:xfrm>
            <a:off x="1019586" y="5525324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6294512"/>
            <a:ext cx="40270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※ </a:t>
            </a:r>
            <a:r>
              <a:rPr lang="ko-KR" altLang="en-US" sz="9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논문에 관한 세부 절차 및 방법은 대학원 홈페이지 공지사항을 참조하기 바랍니다</a:t>
            </a:r>
            <a:r>
              <a:rPr lang="en-US" altLang="ko-KR" sz="9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</a:t>
            </a:r>
            <a:endParaRPr lang="ko-KR" altLang="en-US" sz="9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7636192" y="4145675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636191" y="4370262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636190" y="4597991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단과대학 행정팀</a:t>
            </a:r>
            <a:endParaRPr lang="en-US" altLang="ko-KR" sz="105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367945" y="2994100"/>
            <a:ext cx="1650183" cy="434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논문신청서 제출</a:t>
            </a:r>
            <a:endParaRPr lang="ko-KR" altLang="en-US" sz="11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7636194" y="2935221"/>
            <a:ext cx="1152127" cy="49377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단과대학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행정팀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20597" y="3012711"/>
            <a:ext cx="4096803" cy="408741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학위청구논문 제출신청서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(HY-in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화면 출력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 (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박사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석박통합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중 학과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필요시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이력 및 경력서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사진 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5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부</a:t>
            </a:r>
            <a:endParaRPr lang="en-US" altLang="ko-KR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cxnSp>
        <p:nvCxnSpPr>
          <p:cNvPr id="15" name="직선 화살표 연결선 14"/>
          <p:cNvCxnSpPr>
            <a:stCxn id="12" idx="2"/>
          </p:cNvCxnSpPr>
          <p:nvPr/>
        </p:nvCxnSpPr>
        <p:spPr>
          <a:xfrm flipH="1">
            <a:off x="1158625" y="2832694"/>
            <a:ext cx="34412" cy="183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67945" y="881672"/>
            <a:ext cx="1650183" cy="308333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외국어시험 합격 </a:t>
            </a:r>
            <a:endParaRPr lang="ko-KR" altLang="en-US" sz="11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20598" y="881672"/>
            <a:ext cx="4096803" cy="31508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석사 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영어 또는 한국어 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외국국적자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박사 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영어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또는 한국어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외국어 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외국어는 해당학과에 한함</a:t>
            </a:r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636195" y="866650"/>
            <a:ext cx="1152128" cy="321310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HY-in</a:t>
            </a:r>
          </a:p>
          <a:p>
            <a:pPr algn="ctr"/>
            <a:r>
              <a:rPr lang="en-US" altLang="ko-KR" sz="800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800" b="1" dirty="0" err="1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대학원팀</a:t>
            </a:r>
            <a:r>
              <a:rPr lang="en-US" altLang="ko-KR" sz="8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endParaRPr lang="ko-KR" altLang="en-US" sz="8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67945" y="1278626"/>
            <a:ext cx="1650183" cy="3354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연구계획서 입력 </a:t>
            </a:r>
            <a:endParaRPr lang="ko-KR" altLang="en-US" sz="11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20598" y="1291454"/>
            <a:ext cx="132897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7499" y="1291454"/>
            <a:ext cx="1281892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340050" y="1288450"/>
            <a:ext cx="1164477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9.1(</a:t>
            </a:r>
            <a:r>
              <a:rPr lang="ko-KR" altLang="en-US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화</a:t>
            </a:r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)~10.30(</a:t>
            </a:r>
            <a:r>
              <a:rPr lang="ko-KR" altLang="en-US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636195" y="1291454"/>
            <a:ext cx="1152128" cy="32258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29888" y="1628800"/>
            <a:ext cx="19447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학생 입력</a:t>
            </a:r>
            <a:r>
              <a:rPr lang="en-US" altLang="ko-KR" sz="8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  <a:sym typeface="Wingdings" panose="05000000000000000000" pitchFamily="2" charset="2"/>
              </a:rPr>
              <a:t></a:t>
            </a:r>
            <a:r>
              <a:rPr lang="ko-KR" altLang="en-US" sz="8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  <a:sym typeface="Wingdings" panose="05000000000000000000" pitchFamily="2" charset="2"/>
              </a:rPr>
              <a:t>지도교수 승인</a:t>
            </a:r>
            <a:r>
              <a:rPr lang="en-US" altLang="ko-KR" sz="8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  <a:sym typeface="Wingdings" panose="05000000000000000000" pitchFamily="2" charset="2"/>
              </a:rPr>
              <a:t> </a:t>
            </a:r>
            <a:r>
              <a:rPr lang="ko-KR" altLang="en-US" sz="8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  <a:sym typeface="Wingdings" panose="05000000000000000000" pitchFamily="2" charset="2"/>
              </a:rPr>
              <a:t>단과대학 승인</a:t>
            </a:r>
            <a:endParaRPr lang="ko-KR" altLang="en-US" sz="8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84001" y="1298878"/>
            <a:ext cx="1333400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5</a:t>
            </a:r>
            <a:r>
              <a:rPr lang="ko-KR" altLang="en-US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기 </a:t>
            </a:r>
            <a:r>
              <a:rPr lang="ko-KR" altLang="en-US" b="1" dirty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이상</a:t>
            </a:r>
          </a:p>
        </p:txBody>
      </p:sp>
      <p:sp>
        <p:nvSpPr>
          <p:cNvPr id="83" name="아래쪽 화살표 82"/>
          <p:cNvSpPr/>
          <p:nvPr/>
        </p:nvSpPr>
        <p:spPr>
          <a:xfrm>
            <a:off x="1019589" y="170087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40050" y="876417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9.18(</a:t>
            </a:r>
            <a:r>
              <a:rPr lang="ko-KR" altLang="en-US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40050" y="3743408"/>
            <a:ext cx="1164476" cy="1053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9.3(</a:t>
            </a:r>
            <a:r>
              <a:rPr lang="ko-KR" altLang="en-US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)~12.17(</a:t>
            </a:r>
            <a:r>
              <a:rPr lang="ko-KR" altLang="en-US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</a:p>
          <a:p>
            <a:pPr fontAlgn="base"/>
            <a:endParaRPr lang="en-US" altLang="ko-KR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*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심사위원변경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</a:t>
            </a:r>
          </a:p>
          <a:p>
            <a:pPr fontAlgn="base"/>
            <a:r>
              <a:rPr lang="ko-KR" alt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심사취소는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endParaRPr lang="en-US" altLang="ko-KR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11.30(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월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까지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84642" y="1581038"/>
            <a:ext cx="24609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외국어시험</a:t>
            </a:r>
            <a:r>
              <a:rPr lang="en-US" altLang="ko-KR" sz="7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7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종합시험 합격여부와 상관없이 연구계획서 입력가능</a:t>
            </a:r>
            <a:endParaRPr lang="ko-KR" altLang="en-US" sz="7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64897" y="439916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심사위원 변경</a:t>
            </a:r>
            <a:endParaRPr lang="ko-KR" altLang="en-US" sz="10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61849" y="464300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심사취소</a:t>
            </a:r>
            <a:r>
              <a:rPr lang="ko-KR" altLang="en-US" sz="1000" b="1" dirty="0" smtClean="0">
                <a:solidFill>
                  <a:schemeClr val="tx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신청</a:t>
            </a:r>
            <a:endParaRPr lang="ko-KR" altLang="en-US" sz="1000" b="1" dirty="0">
              <a:solidFill>
                <a:schemeClr val="tx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28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</TotalTime>
  <Words>292</Words>
  <Application>Microsoft Office PowerPoint</Application>
  <PresentationFormat>화면 슬라이드 쇼(4:3)</PresentationFormat>
  <Paragraphs>65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KoPub돋움체 Light</vt:lpstr>
      <vt:lpstr>맑은 고딕</vt:lpstr>
      <vt:lpstr>Arial</vt:lpstr>
      <vt:lpstr>Wingdings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문미선</dc:creator>
  <cp:lastModifiedBy>HYU</cp:lastModifiedBy>
  <cp:revision>321</cp:revision>
  <cp:lastPrinted>2017-02-06T05:05:13Z</cp:lastPrinted>
  <dcterms:created xsi:type="dcterms:W3CDTF">2015-03-04T00:34:38Z</dcterms:created>
  <dcterms:modified xsi:type="dcterms:W3CDTF">2020-08-31T07:44:08Z</dcterms:modified>
</cp:coreProperties>
</file>