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9" r:id="rId2"/>
    <p:sldId id="257" r:id="rId3"/>
    <p:sldId id="263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90" r:id="rId13"/>
    <p:sldId id="291" r:id="rId14"/>
    <p:sldId id="266" r:id="rId15"/>
    <p:sldId id="292" r:id="rId16"/>
    <p:sldId id="262" r:id="rId17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1">
          <p15:clr>
            <a:srgbClr val="A4A3A4"/>
          </p15:clr>
        </p15:guide>
        <p15:guide id="2" pos="2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659B"/>
    <a:srgbClr val="064989"/>
    <a:srgbClr val="004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1" d="100"/>
          <a:sy n="141" d="100"/>
        </p:scale>
        <p:origin x="126" y="300"/>
      </p:cViewPr>
      <p:guideLst>
        <p:guide orient="horz" pos="1121"/>
        <p:guide pos="2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14C02A-4B10-4920-AEE7-623B6C6BADF2}" type="datetimeFigureOut">
              <a:rPr lang="ko-KR" altLang="en-US" smtClean="0"/>
              <a:t>2021-09-28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61BB8-410B-448A-9DFD-326C74CE89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5945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61BB8-410B-448A-9DFD-326C74CE8926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60901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61BB8-410B-448A-9DFD-326C74CE8926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53571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61BB8-410B-448A-9DFD-326C74CE8926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85736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61BB8-410B-448A-9DFD-326C74CE8926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7138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61BB8-410B-448A-9DFD-326C74CE8926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3893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61BB8-410B-448A-9DFD-326C74CE8926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51365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61BB8-410B-448A-9DFD-326C74CE8926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17333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61BB8-410B-448A-9DFD-326C74CE8926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49171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61BB8-410B-448A-9DFD-326C74CE8926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01741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61BB8-410B-448A-9DFD-326C74CE8926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58452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61BB8-410B-448A-9DFD-326C74CE8926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29568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61BB8-410B-448A-9DFD-326C74CE8926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8373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9D37-41FD-4873-95AE-EFFD808B0208}" type="datetimeFigureOut">
              <a:rPr lang="ko-KR" altLang="en-US" smtClean="0"/>
              <a:t>2021-09-28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3F13-0FB9-47BC-BEC9-3C89F320EE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2669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 userDrawn="1"/>
        </p:nvGrpSpPr>
        <p:grpSpPr>
          <a:xfrm>
            <a:off x="1354" y="0"/>
            <a:ext cx="9141293" cy="5143500"/>
            <a:chOff x="1354" y="0"/>
            <a:chExt cx="9141293" cy="5143500"/>
          </a:xfrm>
        </p:grpSpPr>
        <p:pic>
          <p:nvPicPr>
            <p:cNvPr id="6" name="그림 5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354" y="0"/>
              <a:ext cx="9141293" cy="5143500"/>
            </a:xfrm>
            <a:prstGeom prst="rect">
              <a:avLst/>
            </a:prstGeom>
          </p:spPr>
        </p:pic>
        <p:pic>
          <p:nvPicPr>
            <p:cNvPr id="7" name="그림 6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90400" y="339502"/>
              <a:ext cx="1331919" cy="11167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22968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4" y="0"/>
            <a:ext cx="9141293" cy="5143500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0400" y="339502"/>
            <a:ext cx="1331919" cy="111674"/>
          </a:xfrm>
          <a:prstGeom prst="rect">
            <a:avLst/>
          </a:prstGeom>
        </p:spPr>
      </p:pic>
      <p:sp>
        <p:nvSpPr>
          <p:cNvPr id="10" name="텍스트 개체 틀 9"/>
          <p:cNvSpPr>
            <a:spLocks noGrp="1"/>
          </p:cNvSpPr>
          <p:nvPr>
            <p:ph type="body" sz="quarter" idx="10"/>
          </p:nvPr>
        </p:nvSpPr>
        <p:spPr>
          <a:xfrm>
            <a:off x="1979712" y="124151"/>
            <a:ext cx="6336704" cy="327025"/>
          </a:xfrm>
        </p:spPr>
        <p:txBody>
          <a:bodyPr/>
          <a:lstStyle>
            <a:lvl1pPr marL="0" indent="0">
              <a:buNone/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15674603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9D37-41FD-4873-95AE-EFFD808B0208}" type="datetimeFigureOut">
              <a:rPr lang="ko-KR" altLang="en-US" smtClean="0"/>
              <a:t>2021-09-28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74567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9D37-41FD-4873-95AE-EFFD808B0208}" type="datetimeFigureOut">
              <a:rPr lang="ko-KR" altLang="en-US" smtClean="0"/>
              <a:t>2021-09-28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3073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9D37-41FD-4873-95AE-EFFD808B0208}" type="datetimeFigureOut">
              <a:rPr lang="ko-KR" altLang="en-US" smtClean="0"/>
              <a:t>2021-09-28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F3F13-0FB9-47BC-BEC9-3C89F320EE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9253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9D37-41FD-4873-95AE-EFFD808B0208}" type="datetimeFigureOut">
              <a:rPr lang="ko-KR" altLang="en-US" smtClean="0"/>
              <a:t>2021-09-28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0170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9D37-41FD-4873-95AE-EFFD808B0208}" type="datetimeFigureOut">
              <a:rPr lang="ko-KR" altLang="en-US" smtClean="0"/>
              <a:t>2021-09-28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4643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9D37-41FD-4873-95AE-EFFD808B0208}" type="datetimeFigureOut">
              <a:rPr lang="ko-KR" altLang="en-US" smtClean="0"/>
              <a:t>2021-09-28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8894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9D37-41FD-4873-95AE-EFFD808B0208}" type="datetimeFigureOut">
              <a:rPr lang="ko-KR" altLang="en-US" smtClean="0"/>
              <a:t>2021-09-28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4398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07" y="0"/>
            <a:ext cx="9141293" cy="5143500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5288" y="4529260"/>
            <a:ext cx="1331919" cy="111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732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3" y="0"/>
            <a:ext cx="9141293" cy="514350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0400" y="339502"/>
            <a:ext cx="1331919" cy="111674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827584" y="1019512"/>
            <a:ext cx="22322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algn="r">
              <a:defRPr sz="2400" b="1" spc="-150">
                <a:solidFill>
                  <a:srgbClr val="004989"/>
                </a:solidFill>
              </a:defRPr>
            </a:lvl1pPr>
          </a:lstStyle>
          <a:p>
            <a:pPr algn="l"/>
            <a:r>
              <a:rPr lang="en-US" altLang="ko-KR" sz="2200" dirty="0" smtClean="0"/>
              <a:t>Contents</a:t>
            </a:r>
            <a:endParaRPr lang="en-US" altLang="ko-KR" sz="2200" dirty="0"/>
          </a:p>
        </p:txBody>
      </p:sp>
    </p:spTree>
    <p:extLst>
      <p:ext uri="{BB962C8B-B14F-4D97-AF65-F5344CB8AC3E}">
        <p14:creationId xmlns:p14="http://schemas.microsoft.com/office/powerpoint/2010/main" val="4007198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53" y="0"/>
            <a:ext cx="9141293" cy="5143500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0400" y="339502"/>
            <a:ext cx="1331919" cy="111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706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59D37-41FD-4873-95AE-EFFD808B0208}" type="datetimeFigureOut">
              <a:rPr lang="ko-KR" altLang="en-US" smtClean="0"/>
              <a:t>2021-09-28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F3F13-0FB9-47BC-BEC9-3C89F320EE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2007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61" r:id="rId10"/>
    <p:sldLayoutId id="2147483657" r:id="rId11"/>
    <p:sldLayoutId id="2147483658" r:id="rId12"/>
    <p:sldLayoutId id="2147483659" r:id="rId13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50437" y="1635646"/>
            <a:ext cx="60978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err="1" smtClean="0">
                <a:solidFill>
                  <a:srgbClr val="00DCFF"/>
                </a:solidFill>
              </a:rPr>
              <a:t>프로젝트명</a:t>
            </a:r>
            <a:endParaRPr lang="en-US" altLang="ko-KR" sz="3200" b="1" dirty="0">
              <a:solidFill>
                <a:srgbClr val="00DCFF"/>
              </a:solidFill>
            </a:endParaRP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5288" y="4529260"/>
            <a:ext cx="1331919" cy="11167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39552" y="411510"/>
            <a:ext cx="60978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solidFill>
                  <a:srgbClr val="064989"/>
                </a:solidFill>
              </a:rPr>
              <a:t>제 </a:t>
            </a:r>
            <a:r>
              <a:rPr lang="en-US" altLang="ko-KR" sz="2800" b="1" dirty="0" smtClean="0">
                <a:solidFill>
                  <a:srgbClr val="064989"/>
                </a:solidFill>
              </a:rPr>
              <a:t>13</a:t>
            </a:r>
            <a:r>
              <a:rPr lang="ko-KR" altLang="en-US" sz="2800" b="1" dirty="0" smtClean="0">
                <a:solidFill>
                  <a:srgbClr val="064989"/>
                </a:solidFill>
              </a:rPr>
              <a:t>차  </a:t>
            </a:r>
            <a:r>
              <a:rPr lang="en-US" altLang="ko-KR" sz="3200" b="1" dirty="0">
                <a:solidFill>
                  <a:srgbClr val="064989"/>
                </a:solidFill>
              </a:rPr>
              <a:t>Capstone Design Fair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50437" y="3075806"/>
            <a:ext cx="5334000" cy="136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ko-KR" altLang="en-US" b="1" dirty="0">
                <a:solidFill>
                  <a:srgbClr val="00DCFF"/>
                </a:solidFill>
              </a:rPr>
              <a:t>전공</a:t>
            </a:r>
            <a:r>
              <a:rPr lang="en-US" altLang="ko-KR" b="1" dirty="0">
                <a:solidFill>
                  <a:srgbClr val="00DCFF"/>
                </a:solidFill>
              </a:rPr>
              <a:t> :  </a:t>
            </a:r>
          </a:p>
          <a:p>
            <a:pPr>
              <a:lnSpc>
                <a:spcPct val="120000"/>
              </a:lnSpc>
            </a:pPr>
            <a:r>
              <a:rPr lang="ko-KR" altLang="en-US" b="1" dirty="0">
                <a:solidFill>
                  <a:srgbClr val="00DCFF"/>
                </a:solidFill>
              </a:rPr>
              <a:t>담당교수 </a:t>
            </a:r>
            <a:r>
              <a:rPr lang="en-US" altLang="ko-KR" b="1" dirty="0">
                <a:solidFill>
                  <a:srgbClr val="00DCFF"/>
                </a:solidFill>
              </a:rPr>
              <a:t>:  </a:t>
            </a:r>
          </a:p>
          <a:p>
            <a:pPr>
              <a:lnSpc>
                <a:spcPct val="120000"/>
              </a:lnSpc>
            </a:pPr>
            <a:r>
              <a:rPr lang="ko-KR" altLang="en-US" b="1" dirty="0">
                <a:solidFill>
                  <a:srgbClr val="00DCFF"/>
                </a:solidFill>
              </a:rPr>
              <a:t>팀원 </a:t>
            </a:r>
            <a:r>
              <a:rPr lang="en-US" altLang="ko-KR" b="1" dirty="0">
                <a:solidFill>
                  <a:srgbClr val="00DCFF"/>
                </a:solidFill>
              </a:rPr>
              <a:t>:  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0813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0400" y="339502"/>
            <a:ext cx="1331919" cy="111674"/>
          </a:xfrm>
          <a:prstGeom prst="rect">
            <a:avLst/>
          </a:prstGeom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1979712" y="175989"/>
            <a:ext cx="6552728" cy="327025"/>
          </a:xfrm>
        </p:spPr>
        <p:txBody>
          <a:bodyPr>
            <a:noAutofit/>
          </a:bodyPr>
          <a:lstStyle/>
          <a:p>
            <a:r>
              <a:rPr lang="en-US" altLang="ko-KR" smtClean="0"/>
              <a:t>2-6 </a:t>
            </a:r>
            <a:r>
              <a:rPr lang="ko-KR" altLang="en-US"/>
              <a:t>상호 의존적인 세부문제들이 결합된 종합적인 문제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683568" y="794954"/>
            <a:ext cx="7416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dirty="0">
                <a:solidFill>
                  <a:srgbClr val="000000"/>
                </a:solidFill>
                <a:latin typeface="+mn-ea"/>
              </a:rPr>
              <a:t>많은 구성 요소 또는 하위 문제들에 의한 </a:t>
            </a:r>
            <a:r>
              <a:rPr lang="ko-KR" altLang="en-US" dirty="0" smtClean="0">
                <a:solidFill>
                  <a:srgbClr val="000000"/>
                </a:solidFill>
                <a:latin typeface="+mn-ea"/>
              </a:rPr>
              <a:t>상호 의존적인 </a:t>
            </a:r>
            <a:r>
              <a:rPr lang="ko-KR" altLang="en-US" dirty="0">
                <a:solidFill>
                  <a:srgbClr val="000000"/>
                </a:solidFill>
                <a:latin typeface="+mn-ea"/>
              </a:rPr>
              <a:t>세부문제들이 결합된 종합적인 </a:t>
            </a:r>
            <a:r>
              <a:rPr lang="ko-KR" altLang="en-US" dirty="0" smtClean="0">
                <a:solidFill>
                  <a:srgbClr val="000000"/>
                </a:solidFill>
                <a:latin typeface="+mn-ea"/>
              </a:rPr>
              <a:t>문제를 다루었음을 기술하세요</a:t>
            </a:r>
            <a:r>
              <a:rPr lang="en-US" altLang="ko-KR" dirty="0" smtClean="0">
                <a:solidFill>
                  <a:srgbClr val="000000"/>
                </a:solidFill>
                <a:latin typeface="+mn-ea"/>
              </a:rPr>
              <a:t>.</a:t>
            </a: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3736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0400" y="339502"/>
            <a:ext cx="1331919" cy="111674"/>
          </a:xfrm>
          <a:prstGeom prst="rect">
            <a:avLst/>
          </a:prstGeom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1979712" y="175989"/>
            <a:ext cx="6336704" cy="327025"/>
          </a:xfrm>
        </p:spPr>
        <p:txBody>
          <a:bodyPr>
            <a:noAutofit/>
          </a:bodyPr>
          <a:lstStyle/>
          <a:p>
            <a:r>
              <a:rPr lang="en-US" altLang="ko-KR" smtClean="0"/>
              <a:t>2-7 </a:t>
            </a:r>
            <a:r>
              <a:rPr lang="ko-KR" altLang="en-US"/>
              <a:t>다양한 분야에 미치는 영향을 고려한 문제</a:t>
            </a:r>
          </a:p>
        </p:txBody>
      </p:sp>
    </p:spTree>
    <p:extLst>
      <p:ext uri="{BB962C8B-B14F-4D97-AF65-F5344CB8AC3E}">
        <p14:creationId xmlns:p14="http://schemas.microsoft.com/office/powerpoint/2010/main" val="35271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0400" y="339502"/>
            <a:ext cx="1331919" cy="111674"/>
          </a:xfrm>
          <a:prstGeom prst="rect">
            <a:avLst/>
          </a:prstGeom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1979712" y="175989"/>
            <a:ext cx="6336704" cy="327025"/>
          </a:xfrm>
        </p:spPr>
        <p:txBody>
          <a:bodyPr>
            <a:noAutofit/>
          </a:bodyPr>
          <a:lstStyle/>
          <a:p>
            <a:r>
              <a:rPr lang="en-US" altLang="ko-KR" smtClean="0"/>
              <a:t>3. </a:t>
            </a:r>
            <a:r>
              <a:rPr lang="ko-KR" altLang="en-US"/>
              <a:t>현실적 제한조건 분석</a:t>
            </a: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907773"/>
              </p:ext>
            </p:extLst>
          </p:nvPr>
        </p:nvGraphicFramePr>
        <p:xfrm>
          <a:off x="611560" y="627534"/>
          <a:ext cx="7848872" cy="4052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3342350611"/>
                    </a:ext>
                  </a:extLst>
                </a:gridCol>
                <a:gridCol w="6336704">
                  <a:extLst>
                    <a:ext uri="{9D8B030D-6E8A-4147-A177-3AD203B41FA5}">
                      <a16:colId xmlns:a16="http://schemas.microsoft.com/office/drawing/2014/main" xmlns="" val="1632604768"/>
                    </a:ext>
                  </a:extLst>
                </a:gridCol>
              </a:tblGrid>
              <a:tr h="32606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제한조건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설계의 절차나 결과물에 적용된 </a:t>
                      </a:r>
                      <a:r>
                        <a:rPr lang="ko-KR" altLang="en-US" sz="1600" dirty="0" err="1" smtClean="0"/>
                        <a:t>제한조건의</a:t>
                      </a:r>
                      <a:r>
                        <a:rPr lang="ko-KR" altLang="en-US" sz="1600" dirty="0" smtClean="0"/>
                        <a:t> 내용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17632425"/>
                  </a:ext>
                </a:extLst>
              </a:tr>
              <a:tr h="37171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경제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 smtClean="0"/>
                        <a:t>e.g.) </a:t>
                      </a:r>
                      <a:r>
                        <a:rPr lang="ko-KR" altLang="en-US" sz="1600" dirty="0" smtClean="0"/>
                        <a:t>우리 팀은 </a:t>
                      </a:r>
                      <a:r>
                        <a:rPr lang="en-US" altLang="ko-KR" sz="1600" dirty="0" smtClean="0"/>
                        <a:t>4</a:t>
                      </a:r>
                      <a:r>
                        <a:rPr lang="ko-KR" altLang="en-US" sz="1600" dirty="0" smtClean="0"/>
                        <a:t>명이므로 </a:t>
                      </a:r>
                      <a:r>
                        <a:rPr lang="en-US" altLang="ko-KR" sz="1600" dirty="0" smtClean="0"/>
                        <a:t>120</a:t>
                      </a:r>
                      <a:r>
                        <a:rPr lang="ko-KR" altLang="en-US" sz="1600" dirty="0" smtClean="0"/>
                        <a:t>만원의 지원비로</a:t>
                      </a:r>
                      <a:r>
                        <a:rPr lang="en-US" altLang="ko-KR" sz="1600" dirty="0" smtClean="0"/>
                        <a:t>...</a:t>
                      </a:r>
                      <a:r>
                        <a:rPr lang="ko-KR" altLang="en-US" sz="1600" dirty="0" smtClean="0"/>
                        <a:t> 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87165568"/>
                  </a:ext>
                </a:extLst>
              </a:tr>
              <a:tr h="37171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환경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20531329"/>
                  </a:ext>
                </a:extLst>
              </a:tr>
              <a:tr h="37171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사회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55544085"/>
                  </a:ext>
                </a:extLst>
              </a:tr>
              <a:tr h="37171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윤리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600" b="1" dirty="0">
                        <a:solidFill>
                          <a:srgbClr val="2D659B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29480206"/>
                  </a:ext>
                </a:extLst>
              </a:tr>
              <a:tr h="37171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미학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50711390"/>
                  </a:ext>
                </a:extLst>
              </a:tr>
              <a:tr h="37171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보건 및 안전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30153425"/>
                  </a:ext>
                </a:extLst>
              </a:tr>
              <a:tr h="37171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생산성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5548448"/>
                  </a:ext>
                </a:extLst>
              </a:tr>
              <a:tr h="37171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내구성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13123754"/>
                  </a:ext>
                </a:extLst>
              </a:tr>
              <a:tr h="37171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산업표준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04541311"/>
                  </a:ext>
                </a:extLst>
              </a:tr>
              <a:tr h="37171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기타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dirty="0" smtClean="0">
                          <a:solidFill>
                            <a:srgbClr val="2D659B"/>
                          </a:solidFill>
                        </a:rPr>
                        <a:t>기타 제한조건이 있는 경우</a:t>
                      </a:r>
                      <a:r>
                        <a:rPr lang="en-US" altLang="ko-KR" sz="1200" b="1" dirty="0" smtClean="0">
                          <a:solidFill>
                            <a:srgbClr val="2D659B"/>
                          </a:solidFill>
                        </a:rPr>
                        <a:t>, </a:t>
                      </a:r>
                      <a:r>
                        <a:rPr lang="ko-KR" altLang="en-US" sz="1200" b="1" dirty="0" smtClean="0">
                          <a:solidFill>
                            <a:srgbClr val="2D659B"/>
                          </a:solidFill>
                        </a:rPr>
                        <a:t>제한조건 명칭을 기입하고 내용을 기술하세요</a:t>
                      </a:r>
                      <a:r>
                        <a:rPr lang="en-US" altLang="ko-KR" sz="1200" b="1" dirty="0" smtClean="0">
                          <a:solidFill>
                            <a:srgbClr val="2D659B"/>
                          </a:solidFill>
                        </a:rPr>
                        <a:t>!</a:t>
                      </a:r>
                      <a:r>
                        <a:rPr lang="ko-KR" altLang="en-US" sz="1200" dirty="0" smtClean="0"/>
                        <a:t> 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61475507"/>
                  </a:ext>
                </a:extLst>
              </a:tr>
            </a:tbl>
          </a:graphicData>
        </a:graphic>
      </p:graphicFrame>
      <p:sp>
        <p:nvSpPr>
          <p:cNvPr id="2" name="직사각형 1"/>
          <p:cNvSpPr/>
          <p:nvPr/>
        </p:nvSpPr>
        <p:spPr>
          <a:xfrm>
            <a:off x="3275856" y="2211710"/>
            <a:ext cx="35283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solidFill>
                  <a:srgbClr val="2D659B"/>
                </a:solidFill>
              </a:rPr>
              <a:t>지면이 부족하면 표를 나누어서 다음 장에 기술하세요</a:t>
            </a:r>
            <a:r>
              <a:rPr lang="en-US" altLang="ko-KR" b="1" dirty="0">
                <a:solidFill>
                  <a:srgbClr val="2D659B"/>
                </a:solidFill>
              </a:rPr>
              <a:t>!</a:t>
            </a:r>
            <a:endParaRPr lang="ko-KR" altLang="en-US" b="1" dirty="0">
              <a:solidFill>
                <a:srgbClr val="2D659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96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0400" y="339502"/>
            <a:ext cx="1331919" cy="111674"/>
          </a:xfrm>
          <a:prstGeom prst="rect">
            <a:avLst/>
          </a:prstGeom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1979712" y="124151"/>
            <a:ext cx="6336704" cy="327025"/>
          </a:xfrm>
        </p:spPr>
        <p:txBody>
          <a:bodyPr>
            <a:noAutofit/>
          </a:bodyPr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결과 및 고찰</a:t>
            </a:r>
            <a:r>
              <a:rPr lang="en-US" altLang="ko-KR" dirty="0" smtClean="0"/>
              <a:t>(Results and Discussion) 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509995" y="915566"/>
            <a:ext cx="80457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>
                <a:latin typeface="+mn-ea"/>
              </a:rPr>
              <a:t>시작품의 경우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사진을 첨부하고 움직임을 보여야할 경우에는 동영상을 첨부</a:t>
            </a:r>
            <a:endParaRPr lang="en-US" altLang="ko-KR" dirty="0" smtClean="0">
              <a:latin typeface="+mn-ea"/>
            </a:endParaRPr>
          </a:p>
          <a:p>
            <a:r>
              <a:rPr lang="ko-KR" altLang="en-US" dirty="0" smtClean="0">
                <a:latin typeface="+mn-ea"/>
              </a:rPr>
              <a:t>하세요</a:t>
            </a:r>
            <a:r>
              <a:rPr lang="en-US" altLang="ko-KR" dirty="0" smtClean="0">
                <a:latin typeface="+mn-ea"/>
              </a:rPr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05234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0400" y="339502"/>
            <a:ext cx="1331919" cy="111674"/>
          </a:xfrm>
          <a:prstGeom prst="rect">
            <a:avLst/>
          </a:prstGeom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1979712" y="125054"/>
            <a:ext cx="6336704" cy="327025"/>
          </a:xfrm>
        </p:spPr>
        <p:txBody>
          <a:bodyPr>
            <a:noAutofit/>
          </a:bodyPr>
          <a:lstStyle/>
          <a:p>
            <a:r>
              <a:rPr lang="en-US" altLang="ko-KR" dirty="0" smtClean="0"/>
              <a:t>5. </a:t>
            </a:r>
            <a:r>
              <a:rPr lang="ko-KR" altLang="en-US" dirty="0" smtClean="0"/>
              <a:t>결론</a:t>
            </a:r>
            <a:r>
              <a:rPr lang="en-US" altLang="ko-KR" dirty="0" smtClean="0"/>
              <a:t>(Conclusion)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7994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0400" y="339502"/>
            <a:ext cx="1331919" cy="111674"/>
          </a:xfrm>
          <a:prstGeom prst="rect">
            <a:avLst/>
          </a:prstGeom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1979712" y="125054"/>
            <a:ext cx="6336704" cy="327025"/>
          </a:xfrm>
        </p:spPr>
        <p:txBody>
          <a:bodyPr>
            <a:noAutofit/>
          </a:bodyPr>
          <a:lstStyle/>
          <a:p>
            <a:r>
              <a:rPr lang="ko-KR" altLang="en-US" dirty="0" smtClean="0"/>
              <a:t>발표자료 업로드</a:t>
            </a:r>
            <a:endParaRPr lang="ko-KR" altLang="en-US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7644" y="2283718"/>
            <a:ext cx="6408712" cy="180780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1520" y="602580"/>
            <a:ext cx="6407523" cy="15327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dirty="0" smtClean="0"/>
              <a:t>자료는 </a:t>
            </a:r>
            <a:r>
              <a:rPr lang="en-US" altLang="ko-KR" dirty="0" smtClean="0"/>
              <a:t>12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8</a:t>
            </a:r>
            <a:r>
              <a:rPr lang="ko-KR" altLang="en-US" dirty="0" smtClean="0"/>
              <a:t>일 </a:t>
            </a:r>
            <a:r>
              <a:rPr lang="en-US" altLang="ko-KR" dirty="0" smtClean="0"/>
              <a:t>09</a:t>
            </a:r>
            <a:r>
              <a:rPr lang="en-US" altLang="ko-KR" dirty="0" smtClean="0"/>
              <a:t>:00</a:t>
            </a:r>
            <a:r>
              <a:rPr lang="ko-KR" altLang="en-US" dirty="0" smtClean="0"/>
              <a:t>까지 슬라이드마다 </a:t>
            </a:r>
            <a:endParaRPr lang="en-US" altLang="ko-KR" dirty="0" smtClean="0"/>
          </a:p>
          <a:p>
            <a:pPr>
              <a:lnSpc>
                <a:spcPct val="130000"/>
              </a:lnSpc>
            </a:pPr>
            <a:r>
              <a:rPr lang="ko-KR" altLang="en-US" b="1" dirty="0" smtClean="0"/>
              <a:t>메뉴</a:t>
            </a:r>
            <a:r>
              <a:rPr lang="en-US" altLang="ko-KR" b="1" dirty="0" smtClean="0"/>
              <a:t>-</a:t>
            </a:r>
            <a:r>
              <a:rPr lang="ko-KR" altLang="en-US" b="1" dirty="0" smtClean="0"/>
              <a:t>슬라이드 쇼</a:t>
            </a:r>
            <a:r>
              <a:rPr lang="en-US" altLang="ko-KR" b="1" dirty="0" smtClean="0"/>
              <a:t>-</a:t>
            </a:r>
            <a:r>
              <a:rPr lang="ko-KR" altLang="en-US" b="1" dirty="0" smtClean="0"/>
              <a:t>현재 슬라이드에서 녹음 시작</a:t>
            </a:r>
            <a:r>
              <a:rPr lang="ko-KR" altLang="en-US" dirty="0" smtClean="0"/>
              <a:t>을 클릭하여 </a:t>
            </a:r>
            <a:endParaRPr lang="en-US" altLang="ko-KR" dirty="0" smtClean="0"/>
          </a:p>
          <a:p>
            <a:pPr>
              <a:lnSpc>
                <a:spcPct val="130000"/>
              </a:lnSpc>
            </a:pPr>
            <a:r>
              <a:rPr lang="ko-KR" altLang="en-US" dirty="0" smtClean="0"/>
              <a:t>발표내용을 만든 후 </a:t>
            </a:r>
            <a:r>
              <a:rPr lang="ko-KR" altLang="en-US" b="1" dirty="0" err="1" smtClean="0"/>
              <a:t>팀명</a:t>
            </a:r>
            <a:r>
              <a:rPr lang="en-US" altLang="ko-KR" b="1" dirty="0" smtClean="0"/>
              <a:t>.</a:t>
            </a:r>
            <a:r>
              <a:rPr lang="en-US" altLang="ko-KR" b="1" dirty="0" err="1" smtClean="0"/>
              <a:t>pptx</a:t>
            </a:r>
            <a:r>
              <a:rPr lang="ko-KR" altLang="en-US" dirty="0"/>
              <a:t>로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업로드하세요</a:t>
            </a:r>
            <a:r>
              <a:rPr lang="en-US" altLang="ko-KR" dirty="0" smtClean="0"/>
              <a:t>. </a:t>
            </a:r>
          </a:p>
          <a:p>
            <a:pPr>
              <a:lnSpc>
                <a:spcPct val="130000"/>
              </a:lnSpc>
            </a:pPr>
            <a:r>
              <a:rPr lang="ko-KR" altLang="en-US" dirty="0" smtClean="0"/>
              <a:t>용량 문제로 </a:t>
            </a:r>
            <a:r>
              <a:rPr lang="en-US" altLang="ko-KR" dirty="0" smtClean="0"/>
              <a:t>mp4</a:t>
            </a:r>
            <a:r>
              <a:rPr lang="ko-KR" altLang="en-US" dirty="0" smtClean="0"/>
              <a:t>로 전환하지 않습니다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 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6802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850437" y="1663284"/>
            <a:ext cx="49685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>
              <a:defRPr sz="2200" b="1" spc="-150">
                <a:solidFill>
                  <a:srgbClr val="004989"/>
                </a:solidFill>
              </a:defRPr>
            </a:lvl1pPr>
          </a:lstStyle>
          <a:p>
            <a:r>
              <a:rPr lang="ko-KR" altLang="en-US" dirty="0"/>
              <a:t>감사합니다</a:t>
            </a:r>
            <a:endParaRPr lang="en-US" altLang="ko-KR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0400" y="339502"/>
            <a:ext cx="1331919" cy="111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73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3275856" y="861556"/>
            <a:ext cx="374441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ko-K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1. </a:t>
            </a:r>
            <a:r>
              <a:rPr lang="ko-KR" alt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주제 선정 </a:t>
            </a:r>
            <a:r>
              <a:rPr lang="ko-KR" alt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배경 및 필요성 </a:t>
            </a:r>
            <a:endParaRPr lang="en-US" altLang="ko-KR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200000"/>
              </a:lnSpc>
            </a:pPr>
            <a:r>
              <a:rPr lang="en-US" altLang="ko-K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2. </a:t>
            </a:r>
            <a:r>
              <a:rPr lang="ko-KR" alt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주제의 속성 </a:t>
            </a:r>
            <a:r>
              <a:rPr lang="ko-KR" alt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분석</a:t>
            </a:r>
            <a:endParaRPr lang="en-US" altLang="ko-KR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200000"/>
              </a:lnSpc>
            </a:pPr>
            <a:r>
              <a:rPr lang="en-US" altLang="ko-K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3. </a:t>
            </a:r>
            <a:r>
              <a:rPr lang="ko-KR" alt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현실적 제한조건 분석</a:t>
            </a:r>
            <a:endParaRPr lang="en-US" altLang="ko-KR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200000"/>
              </a:lnSpc>
            </a:pPr>
            <a:r>
              <a:rPr lang="en-US" altLang="ko-K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4. </a:t>
            </a:r>
            <a:r>
              <a:rPr lang="ko-KR" alt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결과 </a:t>
            </a:r>
            <a:r>
              <a:rPr lang="ko-KR" alt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및 고찰</a:t>
            </a:r>
            <a:endParaRPr lang="en-US" altLang="ko-KR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200000"/>
              </a:lnSpc>
            </a:pPr>
            <a:r>
              <a:rPr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5</a:t>
            </a:r>
            <a:r>
              <a:rPr lang="en-US" altLang="ko-K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</a:t>
            </a:r>
            <a:r>
              <a:rPr lang="ko-KR" alt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결론</a:t>
            </a:r>
            <a:endParaRPr lang="en-US" altLang="ko-KR" sz="28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8" name="그림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0400" y="339502"/>
            <a:ext cx="1331919" cy="111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34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0400" y="339502"/>
            <a:ext cx="1331919" cy="111674"/>
          </a:xfrm>
          <a:prstGeom prst="rect">
            <a:avLst/>
          </a:prstGeom>
        </p:spPr>
      </p:pic>
      <p:sp>
        <p:nvSpPr>
          <p:cNvPr id="7" name="직사각형 6"/>
          <p:cNvSpPr/>
          <p:nvPr/>
        </p:nvSpPr>
        <p:spPr>
          <a:xfrm>
            <a:off x="683568" y="915566"/>
            <a:ext cx="79560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latin typeface="+mn-ea"/>
              </a:rPr>
              <a:t>최신 정보와 </a:t>
            </a:r>
            <a:r>
              <a:rPr lang="ko-KR" altLang="en-US" dirty="0" smtClean="0">
                <a:latin typeface="+mn-ea"/>
              </a:rPr>
              <a:t>관련 </a:t>
            </a:r>
            <a:r>
              <a:rPr lang="ko-KR" altLang="en-US" dirty="0">
                <a:latin typeface="+mn-ea"/>
              </a:rPr>
              <a:t>연구결과를 </a:t>
            </a:r>
            <a:r>
              <a:rPr lang="ko-KR" altLang="en-US" dirty="0" smtClean="0">
                <a:latin typeface="+mn-ea"/>
              </a:rPr>
              <a:t>활용한 주제</a:t>
            </a:r>
            <a:r>
              <a:rPr lang="en-US" altLang="ko-KR" dirty="0" smtClean="0">
                <a:latin typeface="+mn-ea"/>
              </a:rPr>
              <a:t>(</a:t>
            </a:r>
            <a:r>
              <a:rPr lang="ko-KR" altLang="en-US" dirty="0" smtClean="0">
                <a:latin typeface="+mn-ea"/>
              </a:rPr>
              <a:t>문제</a:t>
            </a:r>
            <a:r>
              <a:rPr lang="en-US" altLang="ko-KR" dirty="0" smtClean="0">
                <a:latin typeface="+mn-ea"/>
              </a:rPr>
              <a:t>)</a:t>
            </a:r>
            <a:r>
              <a:rPr lang="ko-KR" altLang="en-US" dirty="0" smtClean="0">
                <a:latin typeface="+mn-ea"/>
              </a:rPr>
              <a:t>를 다루었음을 설명하세요</a:t>
            </a:r>
            <a:r>
              <a:rPr lang="en-US" altLang="ko-KR" dirty="0" smtClean="0">
                <a:latin typeface="+mn-ea"/>
              </a:rPr>
              <a:t>.</a:t>
            </a:r>
            <a:r>
              <a:rPr lang="ko-KR" altLang="en-US" dirty="0" smtClean="0">
                <a:latin typeface="+mn-ea"/>
              </a:rPr>
              <a:t> 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en-US" altLang="ko-KR" smtClean="0"/>
              <a:t>1. </a:t>
            </a:r>
            <a:r>
              <a:rPr lang="ko-KR" altLang="en-US" smtClean="0"/>
              <a:t>주제 선정 배경 및 필요성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7228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0400" y="339502"/>
            <a:ext cx="1331919" cy="111674"/>
          </a:xfrm>
          <a:prstGeom prst="rect">
            <a:avLst/>
          </a:prstGeom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en-US" altLang="ko-KR" smtClean="0"/>
              <a:t>2. </a:t>
            </a:r>
            <a:r>
              <a:rPr lang="ko-KR" altLang="en-US" smtClean="0"/>
              <a:t>주제의 속성 분석</a:t>
            </a:r>
            <a:endParaRPr lang="ko-KR" altLang="en-US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4824205"/>
              </p:ext>
            </p:extLst>
          </p:nvPr>
        </p:nvGraphicFramePr>
        <p:xfrm>
          <a:off x="587597" y="790678"/>
          <a:ext cx="8147248" cy="3881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93704">
                  <a:extLst>
                    <a:ext uri="{9D8B030D-6E8A-4147-A177-3AD203B41FA5}">
                      <a16:colId xmlns:a16="http://schemas.microsoft.com/office/drawing/2014/main" xmlns="" val="1445318852"/>
                    </a:ext>
                  </a:extLst>
                </a:gridCol>
                <a:gridCol w="3353544">
                  <a:extLst>
                    <a:ext uri="{9D8B030D-6E8A-4147-A177-3AD203B41FA5}">
                      <a16:colId xmlns:a16="http://schemas.microsoft.com/office/drawing/2014/main" xmlns="" val="3739285714"/>
                    </a:ext>
                  </a:extLst>
                </a:gridCol>
              </a:tblGrid>
              <a:tr h="43270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Capstone design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의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문제 속성</a:t>
                      </a:r>
                      <a:endParaRPr lang="ko-KR" altLang="en-US" sz="18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400" dirty="0" smtClean="0"/>
                        <a:t>7</a:t>
                      </a:r>
                      <a:r>
                        <a:rPr lang="ko-KR" altLang="en-US" sz="1400" dirty="0" smtClean="0"/>
                        <a:t>개 문제 속성 중 해당되는 속성에 </a:t>
                      </a:r>
                      <a:r>
                        <a:rPr lang="ko-KR" altLang="en-US" sz="1400" dirty="0" err="1" smtClean="0"/>
                        <a:t>만족여부</a:t>
                      </a:r>
                      <a:r>
                        <a:rPr lang="en-US" altLang="ko-KR" sz="1400" dirty="0" smtClean="0"/>
                        <a:t>(O/X</a:t>
                      </a:r>
                      <a:r>
                        <a:rPr lang="ko-KR" altLang="en-US" sz="1400" dirty="0" smtClean="0"/>
                        <a:t>로 표시</a:t>
                      </a:r>
                      <a:r>
                        <a:rPr lang="en-US" altLang="ko-KR" sz="1400" dirty="0" smtClean="0"/>
                        <a:t>)</a:t>
                      </a:r>
                      <a:r>
                        <a:rPr lang="ko-KR" altLang="en-US" sz="1400" dirty="0" smtClean="0"/>
                        <a:t>를 표시하고 </a:t>
                      </a:r>
                      <a:r>
                        <a:rPr lang="en-US" altLang="ko-KR" sz="1400" dirty="0" smtClean="0"/>
                        <a:t>O</a:t>
                      </a:r>
                      <a:r>
                        <a:rPr lang="ko-KR" altLang="en-US" sz="1400" dirty="0" smtClean="0"/>
                        <a:t>인 항목에 대하여 다음 장에 설명하세요</a:t>
                      </a:r>
                      <a:r>
                        <a:rPr lang="en-US" altLang="ko-KR" sz="1400" dirty="0" smtClean="0"/>
                        <a:t>.</a:t>
                      </a:r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6610092"/>
                  </a:ext>
                </a:extLst>
              </a:tr>
              <a:tr h="33869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1. </a:t>
                      </a:r>
                      <a:r>
                        <a:rPr lang="ko-KR" altLang="en-US" sz="16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상충되는 기술적 문제를 다룬 문제 </a:t>
                      </a:r>
                      <a:endParaRPr lang="ko-KR" altLang="en-US" sz="16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 smtClean="0"/>
                        <a:t>O / X</a:t>
                      </a:r>
                      <a:endParaRPr lang="ko-KR" altLang="en-US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02295643"/>
                  </a:ext>
                </a:extLst>
              </a:tr>
              <a:tr h="363729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 smtClean="0">
                          <a:latin typeface="+mn-ea"/>
                          <a:ea typeface="+mn-ea"/>
                        </a:rPr>
                        <a:t>2. </a:t>
                      </a:r>
                      <a:r>
                        <a:rPr lang="ko-KR" altLang="en-US" sz="1600" dirty="0" smtClean="0">
                          <a:latin typeface="+mn-ea"/>
                          <a:ea typeface="+mn-ea"/>
                        </a:rPr>
                        <a:t>확실한 해결책이 없는 문제</a:t>
                      </a:r>
                      <a:endParaRPr lang="ko-KR" altLang="en-US" sz="16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 smtClean="0"/>
                        <a:t>O / X</a:t>
                      </a:r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25740005"/>
                  </a:ext>
                </a:extLst>
              </a:tr>
              <a:tr h="4191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 smtClean="0">
                          <a:latin typeface="+mn-ea"/>
                          <a:ea typeface="+mn-ea"/>
                        </a:rPr>
                        <a:t>3. </a:t>
                      </a:r>
                      <a:r>
                        <a:rPr lang="ko-KR" altLang="en-US" sz="1600" dirty="0" smtClean="0">
                          <a:latin typeface="+mn-ea"/>
                          <a:ea typeface="+mn-ea"/>
                        </a:rPr>
                        <a:t>생소한 주제를 다룬 문제</a:t>
                      </a:r>
                      <a:endParaRPr lang="ko-KR" altLang="en-US" sz="16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 smtClean="0"/>
                        <a:t>O / X</a:t>
                      </a:r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01393305"/>
                  </a:ext>
                </a:extLst>
              </a:tr>
              <a:tr h="51547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4. </a:t>
                      </a:r>
                      <a:r>
                        <a:rPr lang="ko-KR" altLang="en-US" sz="16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현행 표준 및 법규에 포함되지 않는 문제 해결을</a:t>
                      </a:r>
                      <a:endParaRPr lang="en-US" altLang="ko-KR" sz="1600" dirty="0" smtClean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  </a:t>
                      </a:r>
                      <a:r>
                        <a:rPr lang="ko-KR" altLang="en-US" sz="16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 다룬 문제</a:t>
                      </a:r>
                      <a:endParaRPr lang="ko-KR" altLang="en-US" sz="16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 smtClean="0"/>
                        <a:t>O / X</a:t>
                      </a:r>
                      <a:endParaRPr lang="ko-KR" altLang="en-US" sz="1400" b="1" dirty="0" smtClean="0"/>
                    </a:p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40300535"/>
                  </a:ext>
                </a:extLst>
              </a:tr>
              <a:tr h="44084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5. </a:t>
                      </a:r>
                      <a:r>
                        <a:rPr lang="ko-KR" altLang="en-US" sz="16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다양한 이해관계자들의 요구사항을 다룬 문제</a:t>
                      </a:r>
                      <a:endParaRPr lang="ko-KR" altLang="en-US" sz="16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 smtClean="0"/>
                        <a:t>O / X</a:t>
                      </a:r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41542953"/>
                  </a:ext>
                </a:extLst>
              </a:tr>
              <a:tr h="57724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6. </a:t>
                      </a:r>
                      <a:r>
                        <a:rPr lang="ko-KR" altLang="en-US" sz="16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상호 의존적인 세부문제들이 결합된 종합적인  </a:t>
                      </a:r>
                      <a:endParaRPr lang="en-US" altLang="ko-KR" sz="1600" dirty="0" smtClean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latinLnBrk="1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   </a:t>
                      </a:r>
                      <a:r>
                        <a:rPr lang="ko-KR" altLang="en-US" sz="16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문제</a:t>
                      </a:r>
                      <a:endParaRPr lang="ko-KR" altLang="en-US" sz="16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 smtClean="0"/>
                        <a:t>O / X</a:t>
                      </a:r>
                      <a:endParaRPr lang="ko-KR" altLang="en-US" sz="1400" b="1" dirty="0" smtClean="0"/>
                    </a:p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520002"/>
                  </a:ext>
                </a:extLst>
              </a:tr>
              <a:tr h="428992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 smtClean="0">
                          <a:latin typeface="+mn-ea"/>
                          <a:ea typeface="+mn-ea"/>
                        </a:rPr>
                        <a:t>7. </a:t>
                      </a:r>
                      <a:r>
                        <a:rPr lang="ko-KR" altLang="en-US" sz="1600" dirty="0" smtClean="0">
                          <a:latin typeface="+mn-ea"/>
                          <a:ea typeface="+mn-ea"/>
                        </a:rPr>
                        <a:t>다양한 분야에 미치는 영향을 고려한 문제</a:t>
                      </a:r>
                      <a:endParaRPr lang="ko-KR" altLang="en-US" sz="16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 smtClean="0"/>
                        <a:t>O / X</a:t>
                      </a:r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054917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440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0400" y="339502"/>
            <a:ext cx="1331919" cy="111674"/>
          </a:xfrm>
          <a:prstGeom prst="rect">
            <a:avLst/>
          </a:prstGeom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en-US" altLang="ko-KR" smtClean="0"/>
              <a:t>2-1 </a:t>
            </a:r>
            <a:r>
              <a:rPr lang="ko-KR" altLang="en-US"/>
              <a:t>상충되는 기술적 문제를 다룬 주제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6185" y="900660"/>
            <a:ext cx="80716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예를 들어</a:t>
            </a:r>
            <a:r>
              <a:rPr lang="en-US" altLang="ko-KR" dirty="0" smtClean="0"/>
              <a:t>, 4</a:t>
            </a:r>
            <a:r>
              <a:rPr lang="ko-KR" altLang="en-US" dirty="0" smtClean="0"/>
              <a:t>륜 구동 자동차의 연비 상승과 같은 상충되는 문제를 다루었음을 기술하세요</a:t>
            </a:r>
            <a:r>
              <a:rPr lang="en-US" altLang="ko-KR" dirty="0" smtClean="0"/>
              <a:t>.</a:t>
            </a:r>
            <a:r>
              <a:rPr lang="ko-KR" altLang="en-US" dirty="0" smtClean="0"/>
              <a:t>  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5096894" y="1685520"/>
            <a:ext cx="402391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2-1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상충되는 </a:t>
            </a:r>
            <a:r>
              <a:rPr lang="ko-KR" altLang="en-US" sz="1600" dirty="0">
                <a:solidFill>
                  <a:srgbClr val="000000"/>
                </a:solidFill>
                <a:latin typeface="+mn-ea"/>
              </a:rPr>
              <a:t>기술적 문제를 다룬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문제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r>
              <a:rPr lang="en-US" altLang="ko-KR" sz="1600" dirty="0" smtClean="0">
                <a:latin typeface="+mn-ea"/>
              </a:rPr>
              <a:t>2-2 </a:t>
            </a:r>
            <a:r>
              <a:rPr lang="ko-KR" altLang="en-US" sz="1600" dirty="0" smtClean="0">
                <a:latin typeface="+mn-ea"/>
              </a:rPr>
              <a:t>생소한 </a:t>
            </a:r>
            <a:r>
              <a:rPr lang="ko-KR" altLang="en-US" sz="1600" dirty="0">
                <a:latin typeface="+mn-ea"/>
              </a:rPr>
              <a:t>주제를 다룬 문제</a:t>
            </a:r>
          </a:p>
          <a:p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2-3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다양한 </a:t>
            </a:r>
            <a:r>
              <a:rPr lang="ko-KR" altLang="en-US" sz="1600" dirty="0">
                <a:solidFill>
                  <a:srgbClr val="000000"/>
                </a:solidFill>
                <a:latin typeface="+mn-ea"/>
              </a:rPr>
              <a:t>이해관계자들의 요구사항을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r>
              <a:rPr lang="en-US" altLang="ko-KR" sz="1600" dirty="0">
                <a:solidFill>
                  <a:srgbClr val="000000"/>
                </a:solidFill>
                <a:latin typeface="+mn-ea"/>
              </a:rPr>
              <a:t>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  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다룬 </a:t>
            </a:r>
            <a:r>
              <a:rPr lang="ko-KR" altLang="en-US" sz="1600" dirty="0">
                <a:solidFill>
                  <a:srgbClr val="000000"/>
                </a:solidFill>
                <a:latin typeface="+mn-ea"/>
              </a:rPr>
              <a:t>문제</a:t>
            </a:r>
            <a:endParaRPr lang="ko-KR" altLang="en-US" sz="1600" dirty="0">
              <a:latin typeface="+mn-ea"/>
            </a:endParaRPr>
          </a:p>
          <a:p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2-4 </a:t>
            </a:r>
            <a:r>
              <a:rPr lang="ko-KR" altLang="en-US" sz="1600" dirty="0" smtClean="0">
                <a:latin typeface="+mn-ea"/>
              </a:rPr>
              <a:t>다양한 분야에 미치는 </a:t>
            </a:r>
            <a:r>
              <a:rPr lang="ko-KR" altLang="en-US" sz="1600" dirty="0">
                <a:latin typeface="+mn-ea"/>
              </a:rPr>
              <a:t>영향을 고려한 </a:t>
            </a:r>
            <a:endParaRPr lang="en-US" altLang="ko-KR" sz="1600" dirty="0" smtClean="0">
              <a:latin typeface="+mn-ea"/>
            </a:endParaRPr>
          </a:p>
          <a:p>
            <a:r>
              <a:rPr lang="en-US" altLang="ko-KR" sz="1600" dirty="0">
                <a:latin typeface="+mn-ea"/>
              </a:rPr>
              <a:t> </a:t>
            </a:r>
            <a:r>
              <a:rPr lang="en-US" altLang="ko-KR" sz="1600" dirty="0" smtClean="0">
                <a:latin typeface="+mn-ea"/>
              </a:rPr>
              <a:t>    </a:t>
            </a:r>
            <a:r>
              <a:rPr lang="ko-KR" altLang="en-US" sz="1600" dirty="0" smtClean="0">
                <a:latin typeface="+mn-ea"/>
              </a:rPr>
              <a:t>문제</a:t>
            </a:r>
            <a:endParaRPr lang="ko-KR" altLang="en-US" sz="1600" dirty="0">
              <a:latin typeface="+mn-ea"/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5016893" y="1707654"/>
            <a:ext cx="3960440" cy="2880320"/>
          </a:xfrm>
          <a:prstGeom prst="roundRect">
            <a:avLst>
              <a:gd name="adj" fmla="val 8845"/>
            </a:avLst>
          </a:prstGeom>
          <a:noFill/>
          <a:ln w="19050">
            <a:solidFill>
              <a:srgbClr val="2D65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오른쪽 화살표 7"/>
          <p:cNvSpPr/>
          <p:nvPr/>
        </p:nvSpPr>
        <p:spPr>
          <a:xfrm>
            <a:off x="4473518" y="3777665"/>
            <a:ext cx="44394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360095" y="1707795"/>
            <a:ext cx="667170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smtClean="0"/>
              <a:t>만약 </a:t>
            </a:r>
            <a:endParaRPr lang="en-US" altLang="ko-KR" sz="1600" dirty="0" smtClean="0"/>
          </a:p>
          <a:p>
            <a:r>
              <a:rPr lang="en-US" altLang="ko-KR" sz="1600" dirty="0" smtClean="0"/>
              <a:t>2-1</a:t>
            </a:r>
          </a:p>
          <a:p>
            <a:r>
              <a:rPr lang="en-US" altLang="ko-KR" sz="1600" dirty="0" smtClean="0"/>
              <a:t>2-3</a:t>
            </a:r>
          </a:p>
          <a:p>
            <a:r>
              <a:rPr lang="en-US" altLang="ko-KR" sz="1600" dirty="0" smtClean="0"/>
              <a:t>2-5</a:t>
            </a:r>
          </a:p>
          <a:p>
            <a:r>
              <a:rPr lang="en-US" altLang="ko-KR" sz="1600" dirty="0" smtClean="0"/>
              <a:t>2-7</a:t>
            </a:r>
          </a:p>
          <a:p>
            <a:r>
              <a:rPr lang="ko-KR" altLang="en-US" sz="1600" dirty="0" smtClean="0"/>
              <a:t>항만 </a:t>
            </a:r>
            <a:endParaRPr lang="en-US" altLang="ko-KR" sz="1600" dirty="0" smtClean="0"/>
          </a:p>
          <a:p>
            <a:r>
              <a:rPr lang="ko-KR" altLang="en-US" sz="1600" dirty="0" smtClean="0"/>
              <a:t>다룬</a:t>
            </a:r>
            <a:endParaRPr lang="en-US" altLang="ko-KR" sz="1600" dirty="0" smtClean="0"/>
          </a:p>
          <a:p>
            <a:r>
              <a:rPr lang="ko-KR" altLang="en-US" sz="1600" dirty="0" smtClean="0"/>
              <a:t>다면</a:t>
            </a:r>
            <a:endParaRPr lang="ko-KR" altLang="en-US" sz="1600" dirty="0"/>
          </a:p>
        </p:txBody>
      </p:sp>
      <p:sp>
        <p:nvSpPr>
          <p:cNvPr id="10" name="직사각형 9"/>
          <p:cNvSpPr/>
          <p:nvPr/>
        </p:nvSpPr>
        <p:spPr>
          <a:xfrm>
            <a:off x="440647" y="1685520"/>
            <a:ext cx="4023915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2-1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상충되는 </a:t>
            </a:r>
            <a:r>
              <a:rPr lang="ko-KR" altLang="en-US" sz="1600" dirty="0">
                <a:solidFill>
                  <a:srgbClr val="000000"/>
                </a:solidFill>
                <a:latin typeface="+mn-ea"/>
              </a:rPr>
              <a:t>기술적 문제를 다룬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문제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r>
              <a:rPr lang="en-US" altLang="ko-KR" sz="1600" dirty="0" smtClean="0">
                <a:latin typeface="+mn-ea"/>
              </a:rPr>
              <a:t>2-2 </a:t>
            </a:r>
            <a:r>
              <a:rPr lang="ko-KR" altLang="en-US" sz="1600" dirty="0" smtClean="0">
                <a:latin typeface="+mn-ea"/>
              </a:rPr>
              <a:t>확실한 </a:t>
            </a:r>
            <a:r>
              <a:rPr lang="ko-KR" altLang="en-US" sz="1600" dirty="0">
                <a:latin typeface="+mn-ea"/>
              </a:rPr>
              <a:t>해결책이 없는 문제</a:t>
            </a:r>
          </a:p>
          <a:p>
            <a:r>
              <a:rPr lang="en-US" altLang="ko-KR" sz="1600" dirty="0" smtClean="0">
                <a:latin typeface="+mn-ea"/>
              </a:rPr>
              <a:t>2-3 </a:t>
            </a:r>
            <a:r>
              <a:rPr lang="ko-KR" altLang="en-US" sz="1600" dirty="0">
                <a:latin typeface="+mn-ea"/>
              </a:rPr>
              <a:t>생소한 주제를 다룬 문제</a:t>
            </a:r>
          </a:p>
          <a:p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2-4 </a:t>
            </a:r>
            <a:r>
              <a:rPr lang="ko-KR" altLang="en-US" sz="1600" dirty="0">
                <a:solidFill>
                  <a:srgbClr val="000000"/>
                </a:solidFill>
                <a:latin typeface="+mn-ea"/>
              </a:rPr>
              <a:t>현행 표준 및 법규에 포함되지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r>
              <a:rPr lang="en-US" altLang="ko-KR" sz="1600" dirty="0">
                <a:solidFill>
                  <a:srgbClr val="000000"/>
                </a:solidFill>
                <a:latin typeface="+mn-ea"/>
              </a:rPr>
              <a:t>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  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않는 </a:t>
            </a:r>
            <a:r>
              <a:rPr lang="ko-KR" altLang="en-US" sz="1600" dirty="0">
                <a:solidFill>
                  <a:srgbClr val="000000"/>
                </a:solidFill>
                <a:latin typeface="+mn-ea"/>
              </a:rPr>
              <a:t>문제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해결을 다룬 </a:t>
            </a:r>
            <a:r>
              <a:rPr lang="ko-KR" altLang="en-US" sz="1600" dirty="0">
                <a:solidFill>
                  <a:srgbClr val="000000"/>
                </a:solidFill>
                <a:latin typeface="+mn-ea"/>
              </a:rPr>
              <a:t>문제</a:t>
            </a:r>
            <a:endParaRPr lang="ko-KR" altLang="en-US" sz="1600" dirty="0">
              <a:latin typeface="+mn-ea"/>
            </a:endParaRPr>
          </a:p>
          <a:p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2-5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다양한 </a:t>
            </a:r>
            <a:r>
              <a:rPr lang="ko-KR" altLang="en-US" sz="1600" dirty="0">
                <a:solidFill>
                  <a:srgbClr val="000000"/>
                </a:solidFill>
                <a:latin typeface="+mn-ea"/>
              </a:rPr>
              <a:t>이해관계자들의 요구사항을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r>
              <a:rPr lang="en-US" altLang="ko-KR" sz="1600" dirty="0">
                <a:solidFill>
                  <a:srgbClr val="000000"/>
                </a:solidFill>
                <a:latin typeface="+mn-ea"/>
              </a:rPr>
              <a:t>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  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다룬 </a:t>
            </a:r>
            <a:r>
              <a:rPr lang="ko-KR" altLang="en-US" sz="1600" dirty="0">
                <a:solidFill>
                  <a:srgbClr val="000000"/>
                </a:solidFill>
                <a:latin typeface="+mn-ea"/>
              </a:rPr>
              <a:t>문제</a:t>
            </a:r>
            <a:endParaRPr lang="ko-KR" altLang="en-US" sz="1600" dirty="0">
              <a:latin typeface="+mn-ea"/>
            </a:endParaRPr>
          </a:p>
          <a:p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2-6 </a:t>
            </a:r>
            <a:r>
              <a:rPr lang="ko-KR" altLang="en-US" sz="1600" dirty="0">
                <a:solidFill>
                  <a:srgbClr val="000000"/>
                </a:solidFill>
                <a:latin typeface="+mn-ea"/>
              </a:rPr>
              <a:t>상호 의존적인 세부문제들이 결합된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r>
              <a:rPr lang="en-US" altLang="ko-KR" sz="1600" dirty="0">
                <a:solidFill>
                  <a:srgbClr val="000000"/>
                </a:solidFill>
                <a:latin typeface="+mn-ea"/>
              </a:rPr>
              <a:t>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  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종합적인 문제</a:t>
            </a:r>
            <a:endParaRPr lang="ko-KR" altLang="en-US" sz="1600" dirty="0">
              <a:latin typeface="+mn-ea"/>
            </a:endParaRPr>
          </a:p>
          <a:p>
            <a:r>
              <a:rPr lang="en-US" altLang="ko-KR" sz="1600" dirty="0" smtClean="0">
                <a:latin typeface="+mn-ea"/>
              </a:rPr>
              <a:t>2-7 </a:t>
            </a:r>
            <a:r>
              <a:rPr lang="ko-KR" altLang="en-US" sz="1600" dirty="0" smtClean="0">
                <a:latin typeface="+mn-ea"/>
              </a:rPr>
              <a:t>다양한 </a:t>
            </a:r>
            <a:r>
              <a:rPr lang="ko-KR" altLang="en-US" sz="1600" dirty="0">
                <a:latin typeface="+mn-ea"/>
              </a:rPr>
              <a:t>분야에 미치는 영향을 고려한 </a:t>
            </a:r>
            <a:endParaRPr lang="en-US" altLang="ko-KR" sz="1600" dirty="0" smtClean="0">
              <a:latin typeface="+mn-ea"/>
            </a:endParaRPr>
          </a:p>
          <a:p>
            <a:r>
              <a:rPr lang="en-US" altLang="ko-KR" sz="1600" dirty="0">
                <a:latin typeface="+mn-ea"/>
              </a:rPr>
              <a:t> </a:t>
            </a:r>
            <a:r>
              <a:rPr lang="en-US" altLang="ko-KR" sz="1600" dirty="0" smtClean="0">
                <a:latin typeface="+mn-ea"/>
              </a:rPr>
              <a:t>    </a:t>
            </a:r>
            <a:r>
              <a:rPr lang="ko-KR" altLang="en-US" sz="1600" dirty="0" smtClean="0">
                <a:latin typeface="+mn-ea"/>
              </a:rPr>
              <a:t>문제</a:t>
            </a:r>
            <a:endParaRPr lang="ko-KR" altLang="en-US" sz="1600" dirty="0">
              <a:latin typeface="+mn-ea"/>
            </a:endParaRPr>
          </a:p>
        </p:txBody>
      </p:sp>
      <p:sp>
        <p:nvSpPr>
          <p:cNvPr id="11" name="모서리가 둥근 직사각형 10"/>
          <p:cNvSpPr/>
          <p:nvPr/>
        </p:nvSpPr>
        <p:spPr>
          <a:xfrm>
            <a:off x="372006" y="1707654"/>
            <a:ext cx="3960440" cy="2880320"/>
          </a:xfrm>
          <a:prstGeom prst="roundRect">
            <a:avLst>
              <a:gd name="adj" fmla="val 8845"/>
            </a:avLst>
          </a:prstGeom>
          <a:noFill/>
          <a:ln w="19050">
            <a:solidFill>
              <a:srgbClr val="2D65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5189564" y="3756206"/>
            <a:ext cx="35958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smtClean="0"/>
              <a:t>이외 해당 없는 슬라이드는 지웁니다</a:t>
            </a:r>
            <a:r>
              <a:rPr lang="en-US" altLang="ko-KR" sz="1600" dirty="0" smtClean="0"/>
              <a:t>.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8372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0400" y="339502"/>
            <a:ext cx="1331919" cy="111674"/>
          </a:xfrm>
          <a:prstGeom prst="rect">
            <a:avLst/>
          </a:prstGeom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1979712" y="125054"/>
            <a:ext cx="6336704" cy="327025"/>
          </a:xfrm>
        </p:spPr>
        <p:txBody>
          <a:bodyPr>
            <a:noAutofit/>
          </a:bodyPr>
          <a:lstStyle/>
          <a:p>
            <a:r>
              <a:rPr lang="en-US" altLang="ko-KR" smtClean="0"/>
              <a:t>2-2 </a:t>
            </a:r>
            <a:r>
              <a:rPr lang="ko-KR" altLang="en-US"/>
              <a:t>확실한 해결책이 없는 문제</a:t>
            </a:r>
            <a:endParaRPr lang="en-US" altLang="ko-KR"/>
          </a:p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4042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0400" y="339502"/>
            <a:ext cx="1331919" cy="111674"/>
          </a:xfrm>
          <a:prstGeom prst="rect">
            <a:avLst/>
          </a:prstGeom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1979712" y="125054"/>
            <a:ext cx="6336704" cy="327025"/>
          </a:xfrm>
        </p:spPr>
        <p:txBody>
          <a:bodyPr>
            <a:noAutofit/>
          </a:bodyPr>
          <a:lstStyle/>
          <a:p>
            <a:r>
              <a:rPr lang="en-US" altLang="ko-KR" smtClean="0"/>
              <a:t>2-3 </a:t>
            </a:r>
            <a:r>
              <a:rPr lang="ko-KR" altLang="en-US" smtClean="0"/>
              <a:t>생소한 주제를 다룬 문제</a:t>
            </a:r>
            <a:endParaRPr lang="en-US" altLang="ko-KR" smtClean="0"/>
          </a:p>
          <a:p>
            <a:endParaRPr lang="ko-KR" altLang="en-US" sz="2400"/>
          </a:p>
        </p:txBody>
      </p:sp>
    </p:spTree>
    <p:extLst>
      <p:ext uri="{BB962C8B-B14F-4D97-AF65-F5344CB8AC3E}">
        <p14:creationId xmlns:p14="http://schemas.microsoft.com/office/powerpoint/2010/main" val="117059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0400" y="339502"/>
            <a:ext cx="1331919" cy="111674"/>
          </a:xfrm>
          <a:prstGeom prst="rect">
            <a:avLst/>
          </a:prstGeom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1763688" y="175989"/>
            <a:ext cx="7416824" cy="327025"/>
          </a:xfrm>
        </p:spPr>
        <p:txBody>
          <a:bodyPr>
            <a:noAutofit/>
          </a:bodyPr>
          <a:lstStyle/>
          <a:p>
            <a:r>
              <a:rPr lang="en-US" altLang="ko-KR" smtClean="0"/>
              <a:t>2-4 </a:t>
            </a:r>
            <a:r>
              <a:rPr lang="ko-KR" altLang="en-US"/>
              <a:t>현행 표준 및 법규에 포함되지 않는 문제 해결을 다룬 문제</a:t>
            </a:r>
            <a:endParaRPr lang="en-US" altLang="ko-KR" smtClean="0"/>
          </a:p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341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0400" y="339502"/>
            <a:ext cx="1331919" cy="111674"/>
          </a:xfrm>
          <a:prstGeom prst="rect">
            <a:avLst/>
          </a:prstGeom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1979712" y="175989"/>
            <a:ext cx="6336704" cy="327025"/>
          </a:xfrm>
        </p:spPr>
        <p:txBody>
          <a:bodyPr>
            <a:noAutofit/>
          </a:bodyPr>
          <a:lstStyle/>
          <a:p>
            <a:r>
              <a:rPr lang="en-US" altLang="ko-KR" smtClean="0"/>
              <a:t>2-5 </a:t>
            </a:r>
            <a:r>
              <a:rPr lang="ko-KR" altLang="en-US"/>
              <a:t>다양한 이해관계자들의 요구사항을 다룬 문제</a:t>
            </a:r>
          </a:p>
        </p:txBody>
      </p:sp>
    </p:spTree>
    <p:extLst>
      <p:ext uri="{BB962C8B-B14F-4D97-AF65-F5344CB8AC3E}">
        <p14:creationId xmlns:p14="http://schemas.microsoft.com/office/powerpoint/2010/main" val="114366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</TotalTime>
  <Words>467</Words>
  <Application>Microsoft Office PowerPoint</Application>
  <PresentationFormat>화면 슬라이드 쇼(16:9)</PresentationFormat>
  <Paragraphs>104</Paragraphs>
  <Slides>16</Slides>
  <Notes>12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9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HYU</dc:creator>
  <cp:lastModifiedBy>ABEEK</cp:lastModifiedBy>
  <cp:revision>58</cp:revision>
  <dcterms:created xsi:type="dcterms:W3CDTF">2019-01-28T05:00:01Z</dcterms:created>
  <dcterms:modified xsi:type="dcterms:W3CDTF">2021-09-28T02:36:59Z</dcterms:modified>
</cp:coreProperties>
</file>