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8" r:id="rId2"/>
    <p:sldId id="309" r:id="rId3"/>
    <p:sldId id="295" r:id="rId4"/>
    <p:sldId id="310" r:id="rId5"/>
    <p:sldId id="296" r:id="rId6"/>
    <p:sldId id="297" r:id="rId7"/>
    <p:sldId id="303" r:id="rId8"/>
    <p:sldId id="304" r:id="rId9"/>
    <p:sldId id="305" r:id="rId10"/>
    <p:sldId id="298" r:id="rId11"/>
    <p:sldId id="300" r:id="rId12"/>
    <p:sldId id="306" r:id="rId13"/>
    <p:sldId id="307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5" userDrawn="1">
          <p15:clr>
            <a:srgbClr val="A4A3A4"/>
          </p15:clr>
        </p15:guide>
        <p15:guide id="3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  <a:srgbClr val="E9EDF4"/>
    <a:srgbClr val="33607D"/>
    <a:srgbClr val="66FF33"/>
    <a:srgbClr val="004C86"/>
    <a:srgbClr val="F7931E"/>
    <a:srgbClr val="A6CE39"/>
    <a:srgbClr val="DFDFDF"/>
    <a:srgbClr val="ECECEC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6" autoAdjust="0"/>
    <p:restoredTop sz="94614" autoAdjust="0"/>
  </p:normalViewPr>
  <p:slideViewPr>
    <p:cSldViewPr snapToGrid="0">
      <p:cViewPr varScale="1">
        <p:scale>
          <a:sx n="109" d="100"/>
          <a:sy n="109" d="100"/>
        </p:scale>
        <p:origin x="1872" y="120"/>
      </p:cViewPr>
      <p:guideLst>
        <p:guide pos="295"/>
        <p:guide orient="horz" pos="6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1590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A52E-4417-4E27-9758-92D08BBC5588}" type="datetimeFigureOut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2020-12-18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A4955-3250-4C52-AD3C-DF6C06AC8C7E}" type="slidenum">
              <a:rPr lang="ko-KR" altLang="en-US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pPr/>
              <a:t>‹#›</a:t>
            </a:fld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4664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E417F555-C859-41F8-956C-88E96E80F91D}" type="datetimeFigureOut">
              <a:rPr lang="ko-KR" altLang="en-US" smtClean="0"/>
              <a:pPr/>
              <a:t>2020-12-18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B33B0E10-8B42-4B4E-BA4A-503F89590C9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4993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Medium" panose="00000600000000000000" pitchFamily="2" charset="-127"/>
        <a:ea typeface="KoPub돋움체 Medium" panose="00000600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개체 틀 1"/>
          <p:cNvSpPr>
            <a:spLocks noGrp="1"/>
          </p:cNvSpPr>
          <p:nvPr userDrawn="1">
            <p:ph type="title"/>
          </p:nvPr>
        </p:nvSpPr>
        <p:spPr>
          <a:xfrm>
            <a:off x="578105" y="1037804"/>
            <a:ext cx="6464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 spc="-150">
                <a:solidFill>
                  <a:srgbClr val="004C86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부제목 2"/>
          <p:cNvSpPr>
            <a:spLocks noGrp="1"/>
          </p:cNvSpPr>
          <p:nvPr userDrawn="1">
            <p:ph type="subTitle" idx="1"/>
          </p:nvPr>
        </p:nvSpPr>
        <p:spPr>
          <a:xfrm>
            <a:off x="578105" y="2088895"/>
            <a:ext cx="6489700" cy="558800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rgbClr val="A6CE3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pic>
        <p:nvPicPr>
          <p:cNvPr id="18" name="그림 17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grpSp>
        <p:nvGrpSpPr>
          <p:cNvPr id="28" name="그룹 27"/>
          <p:cNvGrpSpPr/>
          <p:nvPr userDrawn="1"/>
        </p:nvGrpSpPr>
        <p:grpSpPr>
          <a:xfrm>
            <a:off x="5793207" y="2109960"/>
            <a:ext cx="2581275" cy="3695700"/>
            <a:chOff x="5793207" y="2109960"/>
            <a:chExt cx="2581275" cy="3695700"/>
          </a:xfrm>
        </p:grpSpPr>
        <p:sp>
          <p:nvSpPr>
            <p:cNvPr id="25" name="타원 24"/>
            <p:cNvSpPr/>
            <p:nvPr userDrawn="1"/>
          </p:nvSpPr>
          <p:spPr>
            <a:xfrm>
              <a:off x="6581954" y="4728055"/>
              <a:ext cx="1719207" cy="3855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pic>
          <p:nvPicPr>
            <p:cNvPr id="24" name="그림 23" descr="하이리온2-02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5793207" y="2109960"/>
              <a:ext cx="2581275" cy="36957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pic>
        <p:nvPicPr>
          <p:cNvPr id="26" name="그림 25" descr="하이리온2-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9205" y="550843"/>
            <a:ext cx="121920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4" name="그림 23" descr="하이리온2-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9526" y="5212079"/>
            <a:ext cx="1249701" cy="1522437"/>
          </a:xfrm>
          <a:prstGeom prst="rect">
            <a:avLst/>
          </a:prstGeom>
        </p:spPr>
      </p:pic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393894"/>
            <a:ext cx="3771900" cy="422028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7111996" y="163062"/>
            <a:ext cx="1913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학사안내</a:t>
            </a:r>
            <a:endParaRPr lang="ko-KR" altLang="en-US" sz="800" b="1" dirty="0">
              <a:solidFill>
                <a:schemeClr val="accent1">
                  <a:lumMod val="60000"/>
                  <a:lumOff val="4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1751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pic>
        <p:nvPicPr>
          <p:cNvPr id="9" name="그림 8" descr="하이리온1-07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428500" y="5639680"/>
            <a:ext cx="1691091" cy="162604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2020-12-18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95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2020-12-18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47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C20517A9-1FA0-4FAB-92EF-3E6F3BDE73AE}" type="datetimeFigureOut">
              <a:rPr lang="ko-KR" altLang="en-US" smtClean="0"/>
              <a:pPr/>
              <a:t>2020-12-18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fld id="{803B24EA-AB9A-4AAE-A7D6-B5534FF0013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5" r:id="rId4"/>
    <p:sldLayoutId id="2147483654" r:id="rId5"/>
    <p:sldLayoutId id="2147483662" r:id="rId6"/>
    <p:sldLayoutId id="2147483663" r:id="rId7"/>
    <p:sldLayoutId id="2147483664" r:id="rId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KoPub돋움체 Medium" panose="00000600000000000000" pitchFamily="2" charset="-127"/>
          <a:ea typeface="KoPub돋움체 Medium" panose="00000600000000000000" pitchFamily="2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8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8" y="5592097"/>
            <a:ext cx="1850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2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교무처 학사팀</a:t>
            </a:r>
            <a:endParaRPr lang="ko-KR" altLang="en-US" sz="1200" spc="2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71599" y="1079488"/>
            <a:ext cx="6921985" cy="1553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spc="-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신청 및</a:t>
            </a:r>
            <a: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4000" spc="-2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다전공∙교직포기 안내</a:t>
            </a:r>
            <a:endParaRPr lang="ko-KR" altLang="en-US" sz="3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부제목 7"/>
          <p:cNvSpPr txBox="1">
            <a:spLocks/>
          </p:cNvSpPr>
          <p:nvPr/>
        </p:nvSpPr>
        <p:spPr>
          <a:xfrm>
            <a:off x="2632391" y="2766625"/>
            <a:ext cx="3600400" cy="485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b="0" kern="1200">
                <a:solidFill>
                  <a:srgbClr val="A6CE3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</a:t>
            </a:r>
            <a:r>
              <a:rPr lang="ko-KR" altLang="en-US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: 2021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년 </a:t>
            </a:r>
            <a:r>
              <a:rPr lang="en-US" altLang="ko-KR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_Pro Light" panose="02020603020101020101" pitchFamily="18" charset="-127"/>
              </a:rPr>
              <a:t>2</a:t>
            </a:r>
            <a:r>
              <a:rPr lang="ko-KR" altLang="en-US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 졸업예정자</a:t>
            </a:r>
            <a:endParaRPr lang="en-US" altLang="ko-KR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8305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학사학위취득유예 학생이란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1" y="995119"/>
            <a:ext cx="828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이수 등 각 대학이 학칙으로 정하는 </a:t>
            </a:r>
            <a:r>
              <a:rPr lang="ko-KR" altLang="en-US" sz="14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① 학위수여 요건을 전부 갖추고도  ②  졸업 시기를 연기하여  ③ 학교의 학적을 유지 </a:t>
            </a:r>
            <a:r>
              <a:rPr lang="ko-KR" altLang="en-US" sz="12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하고 있는 학생</a:t>
            </a:r>
            <a:endParaRPr lang="en-US" altLang="ko-KR" sz="12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01439"/>
              </p:ext>
            </p:extLst>
          </p:nvPr>
        </p:nvGraphicFramePr>
        <p:xfrm>
          <a:off x="586008" y="2163704"/>
          <a:ext cx="8213961" cy="37417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5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운영 원칙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세부 사항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자격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졸업예정자 중 졸업요건을 갖춘 자로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처음 지원하는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재학생 및 기존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미만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학사학위취득유예생</a:t>
                      </a:r>
                      <a:endParaRPr lang="en-US" altLang="ko-KR" sz="1100" b="1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제한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외국인 유학생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대한민국 국적자 제외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조기졸업자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미이수자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 신청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최대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번 신청할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4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회를 유예한 뒤에는 자동으로 졸업하게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시 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학기만 처리되기 때문에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매 학기 신청하여 연장 여부를 결정해야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 자동 졸업처리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유무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신청시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유무를 선택할 수 있으며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정규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 학기 등록하여 추가 학점 이수가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그러나 일단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시 다시 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’(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가능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 전환할 수 없습니다</a:t>
                      </a:r>
                      <a:r>
                        <a:rPr lang="en-US" altLang="ko-KR" sz="1100" b="0" u="sng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0" u="sng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 불가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 자격으로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휴학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신청은 불가합니다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 신청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학사학위취득유예학생에 한하여 신청 학점당 등록금이 책정되며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 시 등록금 전액 부과될 수 있습니다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6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발급 가능 증명서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선택한 경우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 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959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 절차</a:t>
            </a:r>
            <a:endParaRPr lang="ko-KR" altLang="en-US" dirty="0"/>
          </a:p>
        </p:txBody>
      </p:sp>
      <p:sp>
        <p:nvSpPr>
          <p:cNvPr id="5" name="갈매기형 수장 4"/>
          <p:cNvSpPr/>
          <p:nvPr/>
        </p:nvSpPr>
        <p:spPr>
          <a:xfrm>
            <a:off x="542656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유예 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가능여부점검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1910237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</a:t>
            </a: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신청화면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3277818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2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endParaRPr lang="en-US" altLang="ko-KR" sz="12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선택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645399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유의사항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필독항목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체크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6012980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저장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대기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7380561" y="1729212"/>
            <a:ext cx="1410354" cy="1004935"/>
          </a:xfrm>
          <a:prstGeom prst="chevron">
            <a:avLst>
              <a:gd name="adj" fmla="val 1460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승인완료</a:t>
            </a:r>
            <a:endParaRPr lang="en-US" altLang="ko-KR" sz="1200" b="1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통보</a:t>
            </a:r>
            <a:r>
              <a:rPr lang="en-US" altLang="ko-KR" sz="1200" b="1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527088" y="1125538"/>
            <a:ext cx="8263827" cy="475397"/>
          </a:xfrm>
          <a:prstGeom prst="wedgeRectCallout">
            <a:avLst>
              <a:gd name="adj1" fmla="val 30591"/>
              <a:gd name="adj2" fmla="val -1133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마지막 학기 최종성적이 반영된 이후에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졸업 가능 여부를 점검 하여 신청할 수 있습니다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신청은 지정기간에만 가능하나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일부 계절학기 성적까지 반영하여 졸업여부가 결정되는 경우를 위해 추가 접수를 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회 운영합니다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solidFill>
                <a:schemeClr val="tx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202864"/>
              </p:ext>
            </p:extLst>
          </p:nvPr>
        </p:nvGraphicFramePr>
        <p:xfrm>
          <a:off x="4627004" y="3479292"/>
          <a:ext cx="4163911" cy="29572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97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대상자 구분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결과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191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처음 신청자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학업연장자로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80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수강신청 </a:t>
                      </a:r>
                      <a:r>
                        <a:rPr lang="ko-KR" altLang="en-US" sz="11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선택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19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무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다음 학기 미등록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총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신청자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연장 신청 불가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진행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58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미 신청자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KoPub돋움체_Pro Light" panose="02020603020101020101" pitchFamily="18" charset="-127"/>
                        <a:ea typeface="KoPub돋움체_Pro Light" panose="02020603020101020101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527089" y="3099091"/>
            <a:ext cx="3999400" cy="261610"/>
          </a:xfrm>
          <a:prstGeom prst="rect">
            <a:avLst/>
          </a:prstGeom>
          <a:solidFill>
            <a:srgbClr val="004C86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학적변동 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희망</a:t>
            </a:r>
            <a:r>
              <a:rPr lang="en-US" altLang="ko-KR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</a:t>
            </a:r>
            <a:endParaRPr lang="ko-KR" altLang="en-US" sz="110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637362" y="3099091"/>
            <a:ext cx="4153553" cy="261610"/>
          </a:xfrm>
          <a:prstGeom prst="rect">
            <a:avLst/>
          </a:prstGeom>
          <a:solidFill>
            <a:srgbClr val="F7931E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대상자별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선택 결과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1" y="3488346"/>
            <a:ext cx="4001938" cy="22128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47833" y="5806726"/>
            <a:ext cx="239039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지정된 기간에만 신청 가능합니다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미 통과 시 신청 불가합니다</a:t>
            </a:r>
            <a:r>
              <a:rPr lang="en-US" altLang="ko-KR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43620" y="4481465"/>
            <a:ext cx="660903" cy="172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2625326" y="2647950"/>
            <a:ext cx="0" cy="381472"/>
          </a:xfrm>
          <a:prstGeom prst="straightConnector1">
            <a:avLst/>
          </a:prstGeom>
          <a:ln w="57150">
            <a:solidFill>
              <a:srgbClr val="004C86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갈매기형 수장 29"/>
          <p:cNvSpPr/>
          <p:nvPr/>
        </p:nvSpPr>
        <p:spPr>
          <a:xfrm>
            <a:off x="8561134" y="1729212"/>
            <a:ext cx="229781" cy="1004935"/>
          </a:xfrm>
          <a:prstGeom prst="chevron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4322697" y="2662002"/>
            <a:ext cx="407584" cy="381472"/>
          </a:xfrm>
          <a:prstGeom prst="straightConnector1">
            <a:avLst/>
          </a:prstGeom>
          <a:ln w="57150">
            <a:solidFill>
              <a:srgbClr val="F7931E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740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신청가능 여부 점검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137706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 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제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전공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A8980-AA4B-434A-BF5F-14AB19CA3344}"/>
              </a:ext>
            </a:extLst>
          </p:cNvPr>
          <p:cNvSpPr txBox="1"/>
          <p:nvPr/>
        </p:nvSpPr>
        <p:spPr>
          <a:xfrm>
            <a:off x="486016" y="1427417"/>
            <a:ext cx="4992017" cy="261610"/>
          </a:xfrm>
          <a:prstGeom prst="rect">
            <a:avLst/>
          </a:prstGeom>
          <a:solidFill>
            <a:srgbClr val="A6CE3A"/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HY-in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로그인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MY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홈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성적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&gt;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졸업사정조회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6" y="1800486"/>
            <a:ext cx="7346769" cy="4025845"/>
          </a:xfrm>
          <a:prstGeom prst="rect">
            <a:avLst/>
          </a:prstGeom>
        </p:spPr>
      </p:pic>
      <p:sp>
        <p:nvSpPr>
          <p:cNvPr id="8" name="오른쪽 중괄호 7"/>
          <p:cNvSpPr/>
          <p:nvPr/>
        </p:nvSpPr>
        <p:spPr>
          <a:xfrm>
            <a:off x="5567880" y="1137706"/>
            <a:ext cx="153909" cy="551321"/>
          </a:xfrm>
          <a:prstGeom prst="rightBrace">
            <a:avLst>
              <a:gd name="adj1" fmla="val 3515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839" y="1280433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동일 화면</a:t>
            </a:r>
            <a:endParaRPr lang="ko-KR" altLang="en-US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7213255" y="1601856"/>
            <a:ext cx="1401502" cy="906691"/>
          </a:xfrm>
          <a:prstGeom prst="wedgeRectCallout">
            <a:avLst>
              <a:gd name="adj1" fmla="val -87767"/>
              <a:gd name="adj2" fmla="val -2540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 이외 전공을 선택하여 다전공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졸업요건도 조회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1269560" y="5583069"/>
            <a:ext cx="1401502" cy="906691"/>
          </a:xfrm>
          <a:prstGeom prst="wedgeRectCallout">
            <a:avLst>
              <a:gd name="adj1" fmla="val 66623"/>
              <a:gd name="adj2" fmla="val -188264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핵심교양영역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총 배당학점과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지정핵심영역의 </a:t>
            </a:r>
            <a:endParaRPr lang="en-US" altLang="ko-KR" sz="1200" dirty="0" smtClean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algn="ctr"/>
            <a:r>
              <a:rPr lang="ko-KR" altLang="en-US" sz="1200" dirty="0" smtClean="0">
                <a:solidFill>
                  <a:srgbClr val="00457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학점 비교 확인</a:t>
            </a:r>
            <a:endParaRPr lang="ko-KR" altLang="en-US" sz="1200" dirty="0">
              <a:solidFill>
                <a:srgbClr val="00457E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E8E4E34-F961-4DD8-AC5B-670E948CD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0" y="2140836"/>
            <a:ext cx="366332" cy="36818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2374394"/>
            <a:ext cx="654771" cy="6547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66655" y="5748318"/>
            <a:ext cx="267982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졸업요건 모두 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(Y)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했는지 확인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!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미이수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(N)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가 하나라도 있는 경우</a:t>
            </a:r>
            <a:r>
              <a:rPr lang="en-US" altLang="ko-KR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졸업불가이므로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</a:t>
            </a:r>
            <a:r>
              <a:rPr lang="ko-KR" altLang="en-US" sz="105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신청도 불가</a:t>
            </a:r>
            <a:endParaRPr lang="ko-KR" altLang="en-US" sz="105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85497" y="3128480"/>
            <a:ext cx="623205" cy="267564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893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신청시</a:t>
            </a:r>
            <a:r>
              <a:rPr lang="ko-KR" altLang="en-US" dirty="0" smtClean="0"/>
              <a:t> 유의 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080097"/>
              </p:ext>
            </p:extLst>
          </p:nvPr>
        </p:nvGraphicFramePr>
        <p:xfrm>
          <a:off x="441936" y="1028823"/>
          <a:ext cx="8282963" cy="556612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0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 분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 용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신청기간 준수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최종 졸업사정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학위수여식 등 연달아 진행되는 일정을 감안하여 지정된 기간을 준수해야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수강생의 신청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 성적까지 반영하여 졸업사정 받게 되는 경우에는 계절학기 성적이 나온 직후에 별도로 신청이 가능합니다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(1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25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일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예정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1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유의사항 필독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학사학위취득유예는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후 번복이 절대 불가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화면에서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유의사항 필독 후에 저장해야 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신중하게 신청하여 주시기 바랍니다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-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학사학위취득유예생은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가 발급되지 않습니다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때문에 학사학위취득유예기간에 취업이 될 경우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졸업증명서 제출이 불가능하므로 취업이 취소될 수 있습니다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  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이로 인한 </a:t>
                      </a:r>
                      <a:r>
                        <a:rPr lang="ko-KR" altLang="en-US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소급 적용 및 졸업증명서 발급은 절대 불가하오니 유의하여 주시기 바랍니다</a:t>
                      </a:r>
                      <a:r>
                        <a:rPr lang="en-US" altLang="ko-KR" sz="11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여부 선택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 선택에 따라 이후 학적 관리 사항이 달라지므로 신중하게 선택해야 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이수자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비 사범대생 중 교직 미 이수자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 신청 불가하나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 포기 후 졸업조건 충족 시 가능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사범대생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]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학사학위취득유예시에는 무시험검정원서 제출 필수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!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미제출시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“</a:t>
                      </a:r>
                      <a:r>
                        <a:rPr lang="ko-KR" altLang="en-US" sz="1100" dirty="0" err="1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교직미이수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학업연장재수강자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”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처리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미제출자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졸업논문 미 제출 수료자의 경우 학사학위취득유예 신청이 불가하나 논문 제출 이후에는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&lt;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&gt;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로만 신청 가능합니다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신청 시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 사정 진행하여 학위수여 됩니다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9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기존 </a:t>
                      </a:r>
                      <a:r>
                        <a:rPr lang="en-US" altLang="ko-KR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</a:t>
                      </a:r>
                      <a:r>
                        <a:rPr lang="ko-KR" altLang="en-US" sz="1200" b="1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회 초과자</a:t>
                      </a:r>
                      <a:endParaRPr lang="ko-KR" altLang="en-US" sz="12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더 이상 학사학위취득유예 신청은 불가하며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자동으로 졸업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절차가 진행됩니다</a:t>
                      </a:r>
                      <a:r>
                        <a:rPr lang="en-US" altLang="ko-KR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.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125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수강신청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인 경우 유의사항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18333"/>
              </p:ext>
            </p:extLst>
          </p:nvPr>
        </p:nvGraphicFramePr>
        <p:xfrm>
          <a:off x="468313" y="1125536"/>
          <a:ext cx="8332691" cy="26430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0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구   분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내   용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6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계절학기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및 정규학기 등록 가능</a:t>
                      </a:r>
                      <a:endParaRPr lang="en-US" altLang="ko-KR" sz="1200" baseline="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다만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성적상승재수강 불가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수강신청포기 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 반영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학사학위취득유예학생으로 수강한 과목의 성적도 누적평점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졸업사정용 평점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반영되며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성적증명서에도 표기됨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복수전공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중 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 신청기간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’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 신청 가능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증명서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수료증명서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졸업예정증명서</a:t>
                      </a:r>
                      <a:r>
                        <a:rPr lang="en-US" altLang="ko-KR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재학증명서</a:t>
                      </a:r>
                      <a:r>
                        <a:rPr lang="ko-KR" altLang="en-US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발급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</a:t>
                      </a:r>
                      <a:r>
                        <a:rPr lang="ko-KR" altLang="en-US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학생만 가능</a:t>
                      </a:r>
                      <a:r>
                        <a:rPr lang="en-US" altLang="ko-KR" sz="10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r>
                        <a:rPr lang="en-US" altLang="ko-KR" sz="12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endParaRPr lang="ko-KR" altLang="en-US" sz="12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355932"/>
              </p:ext>
            </p:extLst>
          </p:nvPr>
        </p:nvGraphicFramePr>
        <p:xfrm>
          <a:off x="5416630" y="4491084"/>
          <a:ext cx="3384374" cy="189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9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학점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 기준 금액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1~3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1/6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4~6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1/3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7~9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해당 학기 등록금의 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1/2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납입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</a:t>
                      </a:r>
                      <a:endParaRPr lang="ko-KR" altLang="en-US" sz="1100" b="1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등록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68313" y="4491084"/>
            <a:ext cx="1000749" cy="1894470"/>
          </a:xfrm>
          <a:prstGeom prst="rect">
            <a:avLst/>
          </a:prstGeom>
          <a:solidFill>
            <a:srgbClr val="A6CE39"/>
          </a:solidFill>
        </p:spPr>
        <p:txBody>
          <a:bodyPr wrap="square">
            <a:noAutofit/>
          </a:bodyPr>
          <a:lstStyle/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등록금 </a:t>
            </a:r>
            <a:endParaRPr lang="en-US" altLang="ko-KR" sz="1600" b="1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책정</a:t>
            </a:r>
            <a:r>
              <a:rPr lang="en-US" altLang="ko-KR" sz="16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</a:p>
          <a:p>
            <a:pPr>
              <a:defRPr/>
            </a:pPr>
            <a:endParaRPr lang="en-US" altLang="ko-KR" sz="11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학업연장자와 동일 기준 적용</a:t>
            </a:r>
            <a:endParaRPr lang="en-US" altLang="ko-KR" sz="1100" dirty="0" smtClean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042161"/>
              </p:ext>
            </p:extLst>
          </p:nvPr>
        </p:nvGraphicFramePr>
        <p:xfrm>
          <a:off x="1568133" y="4491084"/>
          <a:ext cx="3565182" cy="18944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dirty="0" smtClean="0">
                          <a:solidFill>
                            <a:schemeClr val="tx2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미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9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</a:t>
                      </a:r>
                      <a:r>
                        <a:rPr lang="ko-KR" altLang="en-US" sz="1400" b="1" baseline="0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1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선택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부과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유 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후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이상 신청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우측 책정 표 참고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0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학점 신청</a:t>
                      </a:r>
                      <a:endParaRPr lang="en-US" altLang="ko-KR" sz="11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수강신청 미 참여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등록금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전액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부과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오른쪽 화살표 7"/>
          <p:cNvSpPr/>
          <p:nvPr/>
        </p:nvSpPr>
        <p:spPr>
          <a:xfrm>
            <a:off x="5152236" y="5358172"/>
            <a:ext cx="273020" cy="2880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977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주전공 이외 졸업요건 관련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7088" y="1821849"/>
            <a:ext cx="81642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주전공의 졸업요건은 모두 충족했으나 다음 요건을 충족하지 못하여 졸업사정을 통과하지 못하는 학생은 다음 요건을 포기하여 졸업사정을 받을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해당 대상자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다중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융합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연계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부전공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이수중인 자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교직이수자</a:t>
            </a:r>
            <a:endParaRPr lang="en-US" altLang="ko-KR" sz="1600" b="1" dirty="0" smtClean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 조건을 포기함에 따라 졸업이 가능해지면 동일 기간에 학사학위취득유예가 가능합니다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(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및 </a:t>
            </a:r>
            <a:r>
              <a:rPr lang="ko-KR" altLang="en-US" sz="160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다전공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포기 신청 기간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 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2021.1.11.(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~1.15.(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600" b="1" u="sng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*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자세한 사항은 해당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행정팀으로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문의바랍니다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en-US" altLang="ko-KR" sz="1600" b="1" dirty="0"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175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포기 신청 절차 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공통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3" name="Picture 1034" descr="EMB000011ec309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13994" r="56879" b="29552"/>
          <a:stretch>
            <a:fillRect/>
          </a:stretch>
        </p:blipFill>
        <p:spPr bwMode="auto">
          <a:xfrm>
            <a:off x="2715090" y="2013972"/>
            <a:ext cx="5336313" cy="29073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38" descr="EMB000011ec309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t="49393" r="78516" b="38406"/>
          <a:stretch/>
        </p:blipFill>
        <p:spPr bwMode="auto">
          <a:xfrm>
            <a:off x="7713968" y="3758981"/>
            <a:ext cx="847725" cy="103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040"/>
          <p:cNvSpPr>
            <a:spLocks noChangeArrowheads="1"/>
          </p:cNvSpPr>
          <p:nvPr/>
        </p:nvSpPr>
        <p:spPr bwMode="auto">
          <a:xfrm>
            <a:off x="2628662" y="2983080"/>
            <a:ext cx="946809" cy="46653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latinLnBrk="1" hangingPunct="1">
              <a:spcBef>
                <a:spcPct val="30000"/>
              </a:spcBef>
            </a:pPr>
            <a:endParaRPr lang="ko-KR" altLang="en-US">
              <a:ea typeface="굴림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75" y="2391639"/>
            <a:ext cx="560038" cy="562866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2715090" y="1053130"/>
            <a:ext cx="1102536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포털</a:t>
            </a:r>
            <a:r>
              <a:rPr lang="en-US" altLang="ko-KR" sz="12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199596" y="1053130"/>
            <a:ext cx="550274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131840" y="1053130"/>
            <a:ext cx="930520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전공관리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444330" y="1053130"/>
            <a:ext cx="1274552" cy="30781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전공신청</a:t>
            </a:r>
            <a:r>
              <a:rPr lang="en-US" altLang="ko-KR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2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</a:t>
            </a:r>
            <a:endParaRPr lang="ko-KR" altLang="en-US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47068" y="1471895"/>
            <a:ext cx="1659621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19343" y="1471895"/>
            <a:ext cx="132847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전공 선택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571482" y="1471895"/>
            <a:ext cx="1147400" cy="3078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저장 및 출력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16" name="직선 화살표 연결선 15"/>
          <p:cNvCxnSpPr>
            <a:stCxn id="8" idx="3"/>
            <a:endCxn id="9" idx="1"/>
          </p:cNvCxnSpPr>
          <p:nvPr/>
        </p:nvCxnSpPr>
        <p:spPr>
          <a:xfrm>
            <a:off x="3817626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9" idx="3"/>
            <a:endCxn id="10" idx="1"/>
          </p:cNvCxnSpPr>
          <p:nvPr/>
        </p:nvCxnSpPr>
        <p:spPr>
          <a:xfrm>
            <a:off x="474987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10" idx="3"/>
            <a:endCxn id="11" idx="1"/>
          </p:cNvCxnSpPr>
          <p:nvPr/>
        </p:nvCxnSpPr>
        <p:spPr>
          <a:xfrm>
            <a:off x="6062360" y="1207039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2760360" y="1633160"/>
            <a:ext cx="381970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12" idx="3"/>
            <a:endCxn id="13" idx="1"/>
          </p:cNvCxnSpPr>
          <p:nvPr/>
        </p:nvCxnSpPr>
        <p:spPr>
          <a:xfrm>
            <a:off x="4806689" y="1625804"/>
            <a:ext cx="212654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3" idx="3"/>
            <a:endCxn id="14" idx="1"/>
          </p:cNvCxnSpPr>
          <p:nvPr/>
        </p:nvCxnSpPr>
        <p:spPr>
          <a:xfrm>
            <a:off x="6347813" y="1625804"/>
            <a:ext cx="223669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모서리가 둥근 직사각형 32"/>
          <p:cNvSpPr/>
          <p:nvPr/>
        </p:nvSpPr>
        <p:spPr>
          <a:xfrm>
            <a:off x="829140" y="967404"/>
            <a:ext cx="1621916" cy="783733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전산 신청 및 출력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91122" y="5423646"/>
            <a:ext cx="1621916" cy="549707"/>
          </a:xfrm>
          <a:prstGeom prst="round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   </a:t>
            </a:r>
            <a:r>
              <a:rPr lang="ko-KR" altLang="en-US" sz="14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서류 제출</a:t>
            </a:r>
            <a:endParaRPr lang="ko-KR" altLang="en-US" sz="14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40598" y="5423646"/>
            <a:ext cx="599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 서류는 신청 학과의 단과대학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 서류는 주전공 소속 행정팀에 제출합니다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팩스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메일 등으로 서류 제출가능여부는 사전에 소속대학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행정팀으로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문의하시기 바랍니다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140" y="2013972"/>
            <a:ext cx="1621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★단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교직이수 중인 졸업예정자 중 </a:t>
            </a:r>
            <a:r>
              <a:rPr lang="ko-KR" altLang="en-US" sz="1100" b="1" dirty="0" smtClean="0"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교직포기희망자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[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포기각서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]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해당 기간에 소속 사범대학 </a:t>
            </a:r>
            <a:r>
              <a:rPr lang="ko-KR" altLang="en-US" sz="11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교직과로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제출 </a:t>
            </a:r>
            <a:endParaRPr lang="en-US" altLang="ko-KR" sz="11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교직과 </a:t>
            </a:r>
            <a:r>
              <a:rPr lang="en-US" altLang="ko-KR" sz="11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02-2220-1095)</a:t>
            </a:r>
            <a:endParaRPr lang="ko-KR" altLang="en-US" sz="11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사각형 설명선 4">
            <a:extLst>
              <a:ext uri="{FF2B5EF4-FFF2-40B4-BE49-F238E27FC236}">
                <a16:creationId xmlns:a16="http://schemas.microsoft.com/office/drawing/2014/main" id="{51BBE5E4-FF53-4A77-B563-DECFF7253897}"/>
              </a:ext>
            </a:extLst>
          </p:cNvPr>
          <p:cNvSpPr/>
          <p:nvPr/>
        </p:nvSpPr>
        <p:spPr>
          <a:xfrm>
            <a:off x="829140" y="3158345"/>
            <a:ext cx="1621916" cy="1201272"/>
          </a:xfrm>
          <a:prstGeom prst="wedgeRectCallout">
            <a:avLst>
              <a:gd name="adj1" fmla="val 72726"/>
              <a:gd name="adj2" fmla="val -35227"/>
            </a:avLst>
          </a:prstGeom>
          <a:solidFill>
            <a:srgbClr val="F79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포기 신청 기간</a:t>
            </a:r>
            <a:r>
              <a:rPr lang="en-US" altLang="ko-KR" sz="1200" dirty="0" smtClean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2021.1.11.(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10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~ 1. 15.(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금</a:t>
            </a:r>
            <a:r>
              <a:rPr lang="en-US" altLang="ko-KR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22</a:t>
            </a: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시</a:t>
            </a:r>
            <a:endParaRPr lang="en-US" altLang="ko-KR" sz="1200" b="1" dirty="0" smtClean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★기한엄수★</a:t>
            </a:r>
            <a:endParaRPr lang="ko-KR" altLang="en-US" sz="1200" b="1" dirty="0">
              <a:solidFill>
                <a:schemeClr val="tx2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68073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70"/>
            <a:ext cx="3946525" cy="377630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/>
              <a:t>다전공</a:t>
            </a:r>
            <a:r>
              <a:rPr lang="en-US" altLang="ko-KR" sz="1800" dirty="0" smtClean="0"/>
              <a:t>/</a:t>
            </a:r>
            <a:r>
              <a:rPr lang="ko-KR" altLang="en-US" sz="1800" dirty="0" smtClean="0"/>
              <a:t>교직이수 포기 유의 </a:t>
            </a:r>
            <a:r>
              <a:rPr lang="ko-KR" altLang="en-US" sz="1800" dirty="0" smtClean="0"/>
              <a:t>사항</a:t>
            </a:r>
            <a:endParaRPr lang="ko-KR" altLang="en-US" sz="1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408839"/>
              </p:ext>
            </p:extLst>
          </p:nvPr>
        </p:nvGraphicFramePr>
        <p:xfrm>
          <a:off x="358775" y="1171576"/>
          <a:ext cx="8356600" cy="40100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541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항   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세부 내용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charset="0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323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★ 서류 제출 필수 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전산 신청 후 신청서 출력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이수중인 학과의 날인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소속 대학 행정팀에 제출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미제출시 처리 불가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서류 제출시 팩스</a:t>
                      </a:r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메일 등을 통해 제출 해야 할 경우 사전에 소속대학 </a:t>
                      </a:r>
                      <a:r>
                        <a:rPr lang="ko-KR" altLang="en-US" sz="1100" dirty="0" err="1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행정팀으로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문의</a:t>
                      </a:r>
                      <a:r>
                        <a:rPr lang="ko-KR" altLang="en-US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후 제출하시기 바랍니다</a:t>
                      </a:r>
                      <a:r>
                        <a:rPr lang="en-US" altLang="ko-KR" sz="1100" baseline="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  <a:endParaRPr lang="en-US" altLang="ko-KR" sz="1100" dirty="0" smtClean="0">
                        <a:solidFill>
                          <a:srgbClr val="FF0000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95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다중전공 → 부전공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다중전공을 포기하면서 부전공으로 전환하는 경우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&lt;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인정여부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&gt;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에 체크하여 저장 해야 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부전공 전환 시점을 신청 시점으로 간주하여 그 시점의 교육과정이 적용 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졸업 요건 변경 주의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포기하고 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만으로 졸업할 경우 전공이수학점은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단일전공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기준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이수하여야 졸업 가능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졸업 시 학점 미달 등의 상황이 될 수 있으니 주의 요망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다전공에서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기 취득한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이수학점은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타전공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일반선택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또는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핵심교양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학점으로 인정됨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다전공을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포기하지 않은 상태에서 졸업요건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미충족시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자동으로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학업연장자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처리됨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5456"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charset="0"/>
                        </a:rPr>
                        <a:t>공학교육 프로그램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marL="742950" indent="-285750" latinLnBrk="1">
                        <a:lnSpc>
                          <a:spcPct val="110000"/>
                        </a:lnSpc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marL="1143000" indent="-228600" latinLnBrk="1">
                        <a:lnSpc>
                          <a:spcPct val="110000"/>
                        </a:lnSpc>
                        <a:buClr>
                          <a:schemeClr val="tx1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marL="16002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marL="2057400" indent="-228600" latinLnBrk="1">
                        <a:lnSpc>
                          <a:spcPct val="110000"/>
                        </a:lnSpc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공학교육프로그램 참여학과 학생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주전공기준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))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 이수하던 다전공을 포기할 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별도 절차 없이 공학교육프로그램으로 재진입 되어 졸업 요건에 공학인증이 필수로 적용 받으므로 주의 필요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/>
                      </a:r>
                      <a:b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공학교육혁신센터 </a:t>
                      </a:r>
                      <a:r>
                        <a:rPr lang="en-US" altLang="ko-KR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02-2220-2811~4</a:t>
                      </a:r>
                      <a:r>
                        <a:rPr lang="ko-KR" altLang="en-US" sz="110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별도 문의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</a:txBody>
                  <a:tcPr marL="64769" marR="64769" marT="17910" marB="179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17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7534275" y="5143500"/>
            <a:ext cx="1354748" cy="1494692"/>
          </a:xfrm>
          <a:prstGeom prst="rect">
            <a:avLst/>
          </a:prstGeom>
          <a:solidFill>
            <a:srgbClr val="E9E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534275" y="6125292"/>
            <a:ext cx="1354748" cy="5128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FAQ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8310" y="91243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학사학위취득유예학생도 수강신청을 할 수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310" y="1226652"/>
            <a:ext cx="8420713" cy="51389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 경우 더 이상 성적 변동이 있을 수 없습니다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r>
              <a:rPr lang="en-US" altLang="ko-KR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따라서 수강신청은 불가하며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복수전공 신청도 불가합니다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310" y="1846982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 학사학위취득유예 신청했는데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하지 않으면 어떻게 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310" y="2187394"/>
            <a:ext cx="8420713" cy="50992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재학생으로 등록이 되어 있기 때문에 한 학기 등록금 전액이 부과됩니다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수강신청을 정상적으로 한 경우에는 신청한 학점에 따라서 등록금이 책정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10" y="280432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연장은 매 학기 다시 신청해야 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310" y="3126425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A.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신청은 매 학기 신청을 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번 신청한 것은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 학기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만 연장하는 것으로 처리하기 때문에 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매 학기 본인의 의사를 표시해야 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미 신청 시 졸업대상자가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310" y="3753440"/>
            <a:ext cx="8420713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졸업예정증명서에 졸업 예정 시기는 언제로 표기되나요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310" y="4054941"/>
            <a:ext cx="8420713" cy="5917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졸업이 한 학기 미뤄진 것으로 간주하여 그 다음 학기로 표기 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예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2021.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학사학위유예 신청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2021. 2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학위수여식 이후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졸업예정증명서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발급 가능 → 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 </a:t>
            </a:r>
            <a:r>
              <a:rPr lang="en-US" altLang="ko-KR" sz="1100" dirty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8</a:t>
            </a:r>
            <a:r>
              <a:rPr lang="en-US" altLang="ko-KR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100" dirty="0" smtClean="0">
                <a:solidFill>
                  <a:srgbClr val="004C86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졸업예정자로 표기</a:t>
            </a:r>
            <a:endParaRPr lang="ko-KR" altLang="en-US" sz="1100" dirty="0">
              <a:solidFill>
                <a:srgbClr val="004C86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028" y="5679910"/>
            <a:ext cx="836999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수강신청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무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 학생은 별도로 참여 가능한 프로그램이 있나요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087" y="5993407"/>
            <a:ext cx="8369996" cy="6287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indent="-228600">
              <a:buAutoNum type="alphaUcPeriod"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정식 개설 수업은 참여할 수 없으나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커리어개발센터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를 통해 취업 준비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진로 상담 등 다양한 프로그램 참여가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088" y="4628281"/>
            <a:ext cx="8361935" cy="276999"/>
          </a:xfrm>
          <a:prstGeom prst="rect">
            <a:avLst/>
          </a:prstGeom>
          <a:solidFill>
            <a:srgbClr val="A6CE39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Q. </a:t>
            </a:r>
            <a:r>
              <a:rPr lang="ko-KR" altLang="en-US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학사학위취득유예생의 졸업은 </a:t>
            </a:r>
            <a:r>
              <a:rPr lang="en-US" altLang="ko-KR" sz="1200" b="1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12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42335" y="6638192"/>
            <a:ext cx="1354748" cy="1318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68308" y="4916972"/>
            <a:ext cx="8420715" cy="7264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marL="228600" lvl="0" indent="-228600">
              <a:lnSpc>
                <a:spcPct val="150000"/>
              </a:lnSpc>
              <a:buAutoNum type="alphaUcPeriod"/>
              <a:defRPr/>
            </a:pP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학사학위취득유예를 신청한 후 다음 학기에 졸업이 가능합니다</a:t>
            </a:r>
            <a:r>
              <a:rPr lang="en-US" altLang="ko-KR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학사학위취득유예기간에 취업이 될 경우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졸업증명서 제출이 불가능하므로 취업이 </a:t>
            </a:r>
            <a:endParaRPr lang="en-US" altLang="ko-KR" sz="1100" b="1" dirty="0" smtClean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    취소될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 있습니다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 </a:t>
            </a:r>
            <a:r>
              <a:rPr lang="ko-KR" altLang="en-US" sz="11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이로 </a:t>
            </a:r>
            <a:r>
              <a:rPr lang="ko-KR" altLang="en-US" sz="11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인한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소급 적용 및 졸업증명서 발급은 </a:t>
            </a:r>
            <a:r>
              <a:rPr lang="ko-KR" altLang="en-US" sz="1100" b="1" dirty="0" smtClean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불가하오니 신중하게 선택 하시기 </a:t>
            </a:r>
            <a:r>
              <a:rPr lang="ko-KR" altLang="en-US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바랍니다</a:t>
            </a:r>
            <a:r>
              <a:rPr lang="en-US" altLang="ko-KR" sz="1100" b="1" dirty="0">
                <a:solidFill>
                  <a:srgbClr val="C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584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8314" y="439615"/>
            <a:ext cx="1413240" cy="1512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19677">
            <a:off x="2148265" y="480260"/>
            <a:ext cx="1720158" cy="371192"/>
          </a:xfrm>
          <a:custGeom>
            <a:avLst/>
            <a:gdLst>
              <a:gd name="connsiteX0" fmla="*/ 0 w 1720158"/>
              <a:gd name="connsiteY0" fmla="*/ 0 h 344032"/>
              <a:gd name="connsiteX1" fmla="*/ 1720158 w 1720158"/>
              <a:gd name="connsiteY1" fmla="*/ 0 h 344032"/>
              <a:gd name="connsiteX2" fmla="*/ 1720158 w 1720158"/>
              <a:gd name="connsiteY2" fmla="*/ 344032 h 344032"/>
              <a:gd name="connsiteX3" fmla="*/ 0 w 1720158"/>
              <a:gd name="connsiteY3" fmla="*/ 344032 h 344032"/>
              <a:gd name="connsiteX4" fmla="*/ 0 w 1720158"/>
              <a:gd name="connsiteY4" fmla="*/ 0 h 34403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720158 w 1720158"/>
              <a:gd name="connsiteY2" fmla="*/ 344032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  <a:gd name="connsiteX0" fmla="*/ 0 w 1720158"/>
              <a:gd name="connsiteY0" fmla="*/ 0 h 371192"/>
              <a:gd name="connsiteX1" fmla="*/ 1720158 w 1720158"/>
              <a:gd name="connsiteY1" fmla="*/ 27160 h 371192"/>
              <a:gd name="connsiteX2" fmla="*/ 1647730 w 1720158"/>
              <a:gd name="connsiteY2" fmla="*/ 353085 h 371192"/>
              <a:gd name="connsiteX3" fmla="*/ 36214 w 1720158"/>
              <a:gd name="connsiteY3" fmla="*/ 371192 h 371192"/>
              <a:gd name="connsiteX4" fmla="*/ 0 w 1720158"/>
              <a:gd name="connsiteY4" fmla="*/ 0 h 3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0158" h="371192">
                <a:moveTo>
                  <a:pt x="0" y="0"/>
                </a:moveTo>
                <a:lnTo>
                  <a:pt x="1720158" y="27160"/>
                </a:lnTo>
                <a:lnTo>
                  <a:pt x="1647730" y="353085"/>
                </a:lnTo>
                <a:lnTo>
                  <a:pt x="36214" y="371192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39389"/>
              </p:ext>
            </p:extLst>
          </p:nvPr>
        </p:nvGraphicFramePr>
        <p:xfrm>
          <a:off x="468314" y="2109456"/>
          <a:ext cx="8277334" cy="39201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2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0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요건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희망여부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 사항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이후 학적 변경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8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단일 전공자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78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다전공자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부전공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다중전공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다전공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바로 졸업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학위수여 진행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졸업 보류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학사학위취득유예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신청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유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등록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수강신청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무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→</a:t>
                      </a:r>
                      <a:r>
                        <a:rPr lang="en-US" altLang="ko-KR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학기 미등록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23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_Pro Medium" panose="02020603020101020101" pitchFamily="18" charset="-127"/>
                        <a:ea typeface="KoPub돋움체_Pro Mediu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주전공 충족</a:t>
                      </a:r>
                      <a:endParaRPr lang="en-US" altLang="ko-KR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 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 충족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포기 후</a:t>
                      </a:r>
                      <a:endParaRPr lang="en-US" altLang="ko-KR" sz="1400" dirty="0" smtClean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4C86"/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주전공으로 졸업</a:t>
                      </a:r>
                      <a:endParaRPr lang="ko-KR" altLang="en-US" sz="1400" dirty="0">
                        <a:solidFill>
                          <a:srgbClr val="004C86"/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다전공 미충족 상태의 경우</a:t>
                      </a:r>
                      <a:r>
                        <a:rPr lang="en-US" altLang="ko-KR" sz="11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주전공 기준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미 충족</a:t>
                      </a:r>
                      <a:endParaRPr lang="ko-KR" altLang="en-US" sz="14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선택 불가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별도 신청 절차 없음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자동 학업연장자</a:t>
                      </a:r>
                      <a:r>
                        <a:rPr lang="ko-KR" altLang="en-US" sz="1400" baseline="0" dirty="0" smtClean="0"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 등록</a:t>
                      </a:r>
                      <a:endParaRPr lang="ko-KR" altLang="en-US" sz="1400" dirty="0" smtClean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299" y="404246"/>
            <a:ext cx="500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이번 학기 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졸업예정자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이신가요</a:t>
            </a:r>
            <a:r>
              <a:rPr lang="en-US" altLang="ko-KR" sz="28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?</a:t>
            </a:r>
            <a:endParaRPr lang="ko-KR" altLang="en-US" sz="28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019" y="1173318"/>
            <a:ext cx="5086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본인의 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졸업사정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’</a:t>
            </a:r>
            <a:r>
              <a:rPr lang="ko-KR" altLang="en-US" sz="160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결과와 선택에 따라 </a:t>
            </a:r>
            <a:endParaRPr lang="en-US" altLang="ko-KR" sz="160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졸업 여부 또는 학위수여 연기 여부 등을 결정할 수 있습니다</a:t>
            </a:r>
            <a:r>
              <a:rPr lang="en-US" altLang="ko-KR" sz="16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endParaRPr lang="ko-KR" altLang="en-US" sz="16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>
            <a:solidFill>
              <a:srgbClr val="004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00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775" y="422469"/>
            <a:ext cx="3914842" cy="357177"/>
          </a:xfrm>
        </p:spPr>
        <p:txBody>
          <a:bodyPr>
            <a:normAutofit fontScale="90000"/>
          </a:bodyPr>
          <a:lstStyle/>
          <a:p>
            <a:r>
              <a:rPr lang="ko-KR" altLang="en-US" sz="1800" dirty="0" smtClean="0"/>
              <a:t>  </a:t>
            </a:r>
            <a:r>
              <a:rPr lang="ko-KR" altLang="en-US" sz="2100" dirty="0" smtClean="0"/>
              <a:t>단과대학 </a:t>
            </a:r>
            <a:r>
              <a:rPr lang="ko-KR" altLang="en-US" sz="2100" dirty="0" err="1" smtClean="0"/>
              <a:t>행정팀</a:t>
            </a:r>
            <a:r>
              <a:rPr lang="ko-KR" altLang="en-US" sz="2100" dirty="0" smtClean="0"/>
              <a:t> 연락처</a:t>
            </a:r>
            <a:endParaRPr lang="ko-KR" altLang="en-US" sz="21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3077"/>
              </p:ext>
            </p:extLst>
          </p:nvPr>
        </p:nvGraphicFramePr>
        <p:xfrm>
          <a:off x="462012" y="1260908"/>
          <a:ext cx="8075596" cy="5168609"/>
        </p:xfrm>
        <a:graphic>
          <a:graphicData uri="http://schemas.openxmlformats.org/drawingml/2006/table">
            <a:tbl>
              <a:tblPr/>
              <a:tblGrid>
                <a:gridCol w="2606820">
                  <a:extLst>
                    <a:ext uri="{9D8B030D-6E8A-4147-A177-3AD203B41FA5}">
                      <a16:colId xmlns:a16="http://schemas.microsoft.com/office/drawing/2014/main" val="1869104991"/>
                    </a:ext>
                  </a:extLst>
                </a:gridCol>
                <a:gridCol w="2003963">
                  <a:extLst>
                    <a:ext uri="{9D8B030D-6E8A-4147-A177-3AD203B41FA5}">
                      <a16:colId xmlns:a16="http://schemas.microsoft.com/office/drawing/2014/main" val="702176633"/>
                    </a:ext>
                  </a:extLst>
                </a:gridCol>
                <a:gridCol w="1521416">
                  <a:extLst>
                    <a:ext uri="{9D8B030D-6E8A-4147-A177-3AD203B41FA5}">
                      <a16:colId xmlns:a16="http://schemas.microsoft.com/office/drawing/2014/main" val="404006425"/>
                    </a:ext>
                  </a:extLst>
                </a:gridCol>
                <a:gridCol w="1943397">
                  <a:extLst>
                    <a:ext uri="{9D8B030D-6E8A-4147-A177-3AD203B41FA5}">
                      <a16:colId xmlns:a16="http://schemas.microsoft.com/office/drawing/2014/main" val="4171488381"/>
                    </a:ext>
                  </a:extLst>
                </a:gridCol>
              </a:tblGrid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대  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전화번호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5935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ko-KR" altLang="en-US" sz="1600" kern="0" spc="0" dirty="0" err="1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02-2220-3110~7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경제금융대학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02-2220-1012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32044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에너지공학과 그룹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02-2220-2390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경영대학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02-2220-2435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032743"/>
                  </a:ext>
                </a:extLst>
              </a:tr>
              <a:tr h="8015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WCD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건설환경공학과그룹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02-2220-0320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사범대학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02-2220-1094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교직</a:t>
                      </a:r>
                      <a:r>
                        <a:rPr lang="en-US" altLang="ko-KR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1092)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24462"/>
                  </a:ext>
                </a:extLst>
              </a:tr>
              <a:tr h="6426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공과대학 소프트웨어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행정팀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02-2220-3133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생활과학대학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02-2220-1175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65900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인문과학대학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02-2220-0770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음악대학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02-2220-1223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005747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사회과학대학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02-2220-0815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예술</a:t>
                      </a:r>
                      <a:r>
                        <a:rPr lang="en-US" altLang="ko-KR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·</a:t>
                      </a: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체육대학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02-2220-1314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82331"/>
                  </a:ext>
                </a:extLst>
              </a:tr>
              <a:tr h="4430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자연과학대학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02-2220-0885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국제학부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02-2220-0281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2758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정책과학대학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02-2220-2764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산업융합학부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4C4C4C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02-2220-2361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106603"/>
                  </a:ext>
                </a:extLst>
              </a:tr>
              <a:tr h="2215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의과대학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</a:rPr>
                        <a:t>02-2220-0395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6589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65263" y="2416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12635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645024"/>
            <a:ext cx="5665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-150" dirty="0" smtClean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감사합니다</a:t>
            </a:r>
            <a:endParaRPr lang="en-US" altLang="ko-KR" sz="4000" b="1" spc="-150" dirty="0" smtClean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9344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4186</TotalTime>
  <Words>1597</Words>
  <Application>Microsoft Office PowerPoint</Application>
  <PresentationFormat>화면 슬라이드 쇼(4:3)</PresentationFormat>
  <Paragraphs>287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KoPub돋움체 Bold</vt:lpstr>
      <vt:lpstr>KoPub돋움체 Medium</vt:lpstr>
      <vt:lpstr>KoPub돋움체_Pro Bold</vt:lpstr>
      <vt:lpstr>KoPub돋움체_Pro Light</vt:lpstr>
      <vt:lpstr>굴림</vt:lpstr>
      <vt:lpstr>맑은 고딕</vt:lpstr>
      <vt:lpstr>Arial</vt:lpstr>
      <vt:lpstr>Wingdings</vt:lpstr>
      <vt:lpstr>Office 테마</vt:lpstr>
      <vt:lpstr>PowerPoint 프레젠테이션</vt:lpstr>
      <vt:lpstr>학사학위취득유예 학생이란?</vt:lpstr>
      <vt:lpstr>신청 절차</vt:lpstr>
      <vt:lpstr>신청가능 여부 점검</vt:lpstr>
      <vt:lpstr>신청시 유의 사항</vt:lpstr>
      <vt:lpstr>수강신청 ‘유’인 경우 유의사항</vt:lpstr>
      <vt:lpstr>주전공 이외 졸업요건 관련</vt:lpstr>
      <vt:lpstr>포기 신청 절차 (공통)</vt:lpstr>
      <vt:lpstr>다전공/교직이수 포기 유의 사항</vt:lpstr>
      <vt:lpstr>FAQ</vt:lpstr>
      <vt:lpstr>PowerPoint 프레젠테이션</vt:lpstr>
      <vt:lpstr>  단과대학 행정팀 연락처</vt:lpstr>
      <vt:lpstr>PowerPoint 프레젠테이션</vt:lpstr>
    </vt:vector>
  </TitlesOfParts>
  <Company>한양대학교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hyupc</dc:creator>
  <cp:lastModifiedBy>HYU</cp:lastModifiedBy>
  <cp:revision>396</cp:revision>
  <cp:lastPrinted>2020-12-17T09:48:02Z</cp:lastPrinted>
  <dcterms:created xsi:type="dcterms:W3CDTF">2011-12-15T05:20:41Z</dcterms:created>
  <dcterms:modified xsi:type="dcterms:W3CDTF">2020-12-18T09:42:30Z</dcterms:modified>
</cp:coreProperties>
</file>