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sldIdLst>
    <p:sldId id="256" r:id="rId5"/>
    <p:sldId id="257" r:id="rId6"/>
    <p:sldId id="258" r:id="rId7"/>
    <p:sldId id="259" r:id="rId8"/>
    <p:sldId id="260" r:id="rId9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0" autoAdjust="0"/>
    <p:restoredTop sz="94660"/>
  </p:normalViewPr>
  <p:slideViewPr>
    <p:cSldViewPr snapToGrid="0" showGuides="1">
      <p:cViewPr varScale="1">
        <p:scale>
          <a:sx n="105" d="100"/>
          <a:sy n="105" d="100"/>
        </p:scale>
        <p:origin x="126" y="16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viewProps" Target="viewProps.xml"/><Relationship Id="rId5" Type="http://schemas.openxmlformats.org/officeDocument/2006/relationships/slide" Target="slides/slide1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 smtClean="0"/>
              <a:t>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8C9E8A-E95F-4D92-84DC-959F986E6E50}" type="datetimeFigureOut">
              <a:rPr lang="ko-KR" altLang="en-US" smtClean="0"/>
              <a:t>2020-01-22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21002E-EA6A-4E8C-9254-664330E1DA7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917256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8C9E8A-E95F-4D92-84DC-959F986E6E50}" type="datetimeFigureOut">
              <a:rPr lang="ko-KR" altLang="en-US" smtClean="0"/>
              <a:t>2020-01-22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21002E-EA6A-4E8C-9254-664330E1DA7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37781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8C9E8A-E95F-4D92-84DC-959F986E6E50}" type="datetimeFigureOut">
              <a:rPr lang="ko-KR" altLang="en-US" smtClean="0"/>
              <a:t>2020-01-22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21002E-EA6A-4E8C-9254-664330E1DA7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8039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8C9E8A-E95F-4D92-84DC-959F986E6E50}" type="datetimeFigureOut">
              <a:rPr lang="ko-KR" altLang="en-US" smtClean="0"/>
              <a:t>2020-01-22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21002E-EA6A-4E8C-9254-664330E1DA7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760095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8C9E8A-E95F-4D92-84DC-959F986E6E50}" type="datetimeFigureOut">
              <a:rPr lang="ko-KR" altLang="en-US" smtClean="0"/>
              <a:t>2020-01-22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21002E-EA6A-4E8C-9254-664330E1DA7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080234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8C9E8A-E95F-4D92-84DC-959F986E6E50}" type="datetimeFigureOut">
              <a:rPr lang="ko-KR" altLang="en-US" smtClean="0"/>
              <a:t>2020-01-22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21002E-EA6A-4E8C-9254-664330E1DA7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324143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8C9E8A-E95F-4D92-84DC-959F986E6E50}" type="datetimeFigureOut">
              <a:rPr lang="ko-KR" altLang="en-US" smtClean="0"/>
              <a:t>2020-01-22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21002E-EA6A-4E8C-9254-664330E1DA7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47641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8C9E8A-E95F-4D92-84DC-959F986E6E50}" type="datetimeFigureOut">
              <a:rPr lang="ko-KR" altLang="en-US" smtClean="0"/>
              <a:t>2020-01-22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21002E-EA6A-4E8C-9254-664330E1DA7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56363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8C9E8A-E95F-4D92-84DC-959F986E6E50}" type="datetimeFigureOut">
              <a:rPr lang="ko-KR" altLang="en-US" smtClean="0"/>
              <a:t>2020-01-22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21002E-EA6A-4E8C-9254-664330E1DA7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153436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8C9E8A-E95F-4D92-84DC-959F986E6E50}" type="datetimeFigureOut">
              <a:rPr lang="ko-KR" altLang="en-US" smtClean="0"/>
              <a:t>2020-01-22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21002E-EA6A-4E8C-9254-664330E1DA7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758556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 smtClean="0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8C9E8A-E95F-4D92-84DC-959F986E6E50}" type="datetimeFigureOut">
              <a:rPr lang="ko-KR" altLang="en-US" smtClean="0"/>
              <a:t>2020-01-22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21002E-EA6A-4E8C-9254-664330E1DA7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1332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8C9E8A-E95F-4D92-84DC-959F986E6E50}" type="datetimeFigureOut">
              <a:rPr lang="ko-KR" altLang="en-US" smtClean="0"/>
              <a:t>2020-01-22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21002E-EA6A-4E8C-9254-664330E1DA7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824180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Relationship Id="rId9" Type="http://schemas.openxmlformats.org/officeDocument/2006/relationships/image" Target="../media/image16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18.png"/><Relationship Id="rId7" Type="http://schemas.openxmlformats.org/officeDocument/2006/relationships/image" Target="../media/image21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Relationship Id="rId9" Type="http://schemas.openxmlformats.org/officeDocument/2006/relationships/image" Target="../media/image2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평행 사변형 3"/>
          <p:cNvSpPr/>
          <p:nvPr/>
        </p:nvSpPr>
        <p:spPr>
          <a:xfrm>
            <a:off x="971551" y="3143413"/>
            <a:ext cx="7200900" cy="513597"/>
          </a:xfrm>
          <a:prstGeom prst="parallelogram">
            <a:avLst>
              <a:gd name="adj" fmla="val 51804"/>
            </a:avLst>
          </a:prstGeom>
          <a:solidFill>
            <a:srgbClr val="EE424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000" dirty="0" smtClean="0">
                <a:solidFill>
                  <a:schemeClr val="bg1"/>
                </a:solidFill>
                <a:latin typeface="원신한 Medium" panose="020B0603000000000000" pitchFamily="50" charset="-127"/>
                <a:ea typeface="원신한 Medium" panose="020B0603000000000000" pitchFamily="50" charset="-127"/>
              </a:rPr>
              <a:t>쏠</a:t>
            </a:r>
            <a:r>
              <a:rPr lang="en-US" altLang="ko-KR" sz="2000" dirty="0" smtClean="0">
                <a:solidFill>
                  <a:schemeClr val="bg1"/>
                </a:solidFill>
                <a:latin typeface="원신한 Medium" panose="020B0603000000000000" pitchFamily="50" charset="-127"/>
                <a:ea typeface="원신한 Medium" panose="020B0603000000000000" pitchFamily="50" charset="-127"/>
              </a:rPr>
              <a:t>(SOL) - </a:t>
            </a:r>
            <a:r>
              <a:rPr lang="ko-KR" altLang="en-US" sz="2000" dirty="0" smtClean="0">
                <a:solidFill>
                  <a:schemeClr val="bg1"/>
                </a:solidFill>
                <a:latin typeface="원신한 Medium" panose="020B0603000000000000" pitchFamily="50" charset="-127"/>
                <a:ea typeface="원신한 Medium" panose="020B0603000000000000" pitchFamily="50" charset="-127"/>
              </a:rPr>
              <a:t>대학교 </a:t>
            </a:r>
            <a:r>
              <a:rPr lang="ko-KR" altLang="en-US" sz="2000" dirty="0">
                <a:solidFill>
                  <a:schemeClr val="bg1"/>
                </a:solidFill>
                <a:latin typeface="원신한 Medium" panose="020B0603000000000000" pitchFamily="50" charset="-127"/>
                <a:ea typeface="원신한 Medium" panose="020B0603000000000000" pitchFamily="50" charset="-127"/>
              </a:rPr>
              <a:t>학생증 체크카드 신청 프로세스</a:t>
            </a:r>
          </a:p>
        </p:txBody>
      </p:sp>
      <p:sp>
        <p:nvSpPr>
          <p:cNvPr id="5" name="직사각형 4"/>
          <p:cNvSpPr/>
          <p:nvPr/>
        </p:nvSpPr>
        <p:spPr>
          <a:xfrm>
            <a:off x="1601392" y="2599332"/>
            <a:ext cx="594121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ko-KR" sz="2000" dirty="0" smtClean="0">
                <a:solidFill>
                  <a:schemeClr val="bg1">
                    <a:lumMod val="50000"/>
                  </a:schemeClr>
                </a:solidFill>
                <a:latin typeface="원신한 Medium" panose="020B0603000000000000" pitchFamily="50" charset="-127"/>
                <a:ea typeface="원신한 Medium" panose="020B0603000000000000" pitchFamily="50" charset="-127"/>
              </a:rPr>
              <a:t>2020</a:t>
            </a:r>
            <a:r>
              <a:rPr lang="ko-KR" altLang="en-US" sz="2000" dirty="0" smtClean="0">
                <a:solidFill>
                  <a:schemeClr val="bg1">
                    <a:lumMod val="50000"/>
                  </a:schemeClr>
                </a:solidFill>
                <a:latin typeface="원신한 Medium" panose="020B0603000000000000" pitchFamily="50" charset="-127"/>
                <a:ea typeface="원신한 Medium" panose="020B0603000000000000" pitchFamily="50" charset="-127"/>
              </a:rPr>
              <a:t>년도 학생증 </a:t>
            </a:r>
            <a:r>
              <a:rPr lang="ko-KR" altLang="en-US" sz="2000" dirty="0">
                <a:solidFill>
                  <a:schemeClr val="bg1">
                    <a:lumMod val="50000"/>
                  </a:schemeClr>
                </a:solidFill>
                <a:latin typeface="원신한 Medium" panose="020B0603000000000000" pitchFamily="50" charset="-127"/>
                <a:ea typeface="원신한 Medium" panose="020B0603000000000000" pitchFamily="50" charset="-127"/>
              </a:rPr>
              <a:t>체크카드 신청</a:t>
            </a:r>
          </a:p>
        </p:txBody>
      </p:sp>
    </p:spTree>
    <p:extLst>
      <p:ext uri="{BB962C8B-B14F-4D97-AF65-F5344CB8AC3E}">
        <p14:creationId xmlns:p14="http://schemas.microsoft.com/office/powerpoint/2010/main" val="7832920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02476" y="92622"/>
            <a:ext cx="20022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>
                <a:solidFill>
                  <a:schemeClr val="bg1">
                    <a:lumMod val="50000"/>
                  </a:schemeClr>
                </a:solidFill>
                <a:latin typeface="원신한 Medium" panose="020B0603000000000000" pitchFamily="50" charset="-127"/>
                <a:ea typeface="원신한 Medium" panose="020B0603000000000000" pitchFamily="50" charset="-127"/>
              </a:rPr>
              <a:t>00  </a:t>
            </a:r>
            <a:r>
              <a:rPr lang="ko-KR" altLang="en-US" dirty="0">
                <a:solidFill>
                  <a:srgbClr val="EE4242"/>
                </a:solidFill>
                <a:latin typeface="원신한 Medium" panose="020B0603000000000000" pitchFamily="50" charset="-127"/>
                <a:ea typeface="원신한 Medium" panose="020B0603000000000000" pitchFamily="50" charset="-127"/>
              </a:rPr>
              <a:t>안내사항</a:t>
            </a:r>
          </a:p>
        </p:txBody>
      </p:sp>
      <p:sp>
        <p:nvSpPr>
          <p:cNvPr id="5" name="직사각형 4"/>
          <p:cNvSpPr/>
          <p:nvPr/>
        </p:nvSpPr>
        <p:spPr>
          <a:xfrm>
            <a:off x="1220875" y="1227163"/>
            <a:ext cx="6699162" cy="551468"/>
          </a:xfrm>
          <a:prstGeom prst="rect">
            <a:avLst/>
          </a:prstGeom>
          <a:noFill/>
          <a:ln w="25400">
            <a:solidFill>
              <a:srgbClr val="EE424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rgbClr val="EE4242"/>
                </a:solidFill>
                <a:latin typeface="원신한 Medium" panose="020B0603000000000000" pitchFamily="50" charset="-127"/>
                <a:ea typeface="원신한 Medium" panose="020B0603000000000000" pitchFamily="50" charset="-127"/>
              </a:rPr>
              <a:t>다음의 항목들을 미리 준비해주시면 훨씬 빠른 신청이 가능합니다</a:t>
            </a:r>
          </a:p>
        </p:txBody>
      </p:sp>
      <p:sp>
        <p:nvSpPr>
          <p:cNvPr id="6" name="Tekstboks 84"/>
          <p:cNvSpPr txBox="1">
            <a:spLocks noChangeArrowheads="1"/>
          </p:cNvSpPr>
          <p:nvPr/>
        </p:nvSpPr>
        <p:spPr bwMode="auto">
          <a:xfrm>
            <a:off x="611188" y="5144236"/>
            <a:ext cx="7921625" cy="783000"/>
          </a:xfrm>
          <a:prstGeom prst="rect">
            <a:avLst/>
          </a:prstGeom>
          <a:solidFill>
            <a:srgbClr val="EE4242"/>
          </a:solidFill>
          <a:ln w="9525">
            <a:noFill/>
            <a:miter lim="800000"/>
            <a:headEnd/>
            <a:tailEnd/>
          </a:ln>
          <a:effectLst/>
        </p:spPr>
        <p:txBody>
          <a:bodyPr wrap="square" lIns="27000" tIns="27000" rIns="27000" bIns="54000" anchor="ctr"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 fontAlgn="base" latinLnBrk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ko-KR" altLang="en-US" b="1" kern="0" noProof="1">
                <a:ln>
                  <a:solidFill>
                    <a:srgbClr val="ED1D8F">
                      <a:alpha val="0"/>
                    </a:srgbClr>
                  </a:solidFill>
                </a:ln>
                <a:solidFill>
                  <a:schemeClr val="bg1"/>
                </a:solidFill>
                <a:latin typeface="원신한 Medium" panose="020B0603000000000000" pitchFamily="50" charset="-127"/>
                <a:ea typeface="원신한 Medium" panose="020B0603000000000000" pitchFamily="50" charset="-127"/>
              </a:rPr>
              <a:t>신한은행 계좌가 없는 분들은 </a:t>
            </a:r>
            <a:r>
              <a:rPr lang="ko-KR" altLang="en-US" b="1" kern="0" noProof="1">
                <a:ln>
                  <a:solidFill>
                    <a:srgbClr val="ED1D8F">
                      <a:alpha val="0"/>
                    </a:srgbClr>
                  </a:solidFill>
                </a:ln>
                <a:solidFill>
                  <a:srgbClr val="FFFF00"/>
                </a:solidFill>
                <a:latin typeface="원신한 Medium" panose="020B0603000000000000" pitchFamily="50" charset="-127"/>
                <a:ea typeface="원신한 Medium" panose="020B0603000000000000" pitchFamily="50" charset="-127"/>
              </a:rPr>
              <a:t>통장</a:t>
            </a:r>
            <a:r>
              <a:rPr lang="en-US" altLang="ko-KR" b="1" kern="0" noProof="1">
                <a:ln>
                  <a:solidFill>
                    <a:srgbClr val="ED1D8F">
                      <a:alpha val="0"/>
                    </a:srgbClr>
                  </a:solidFill>
                </a:ln>
                <a:solidFill>
                  <a:srgbClr val="FFFF00"/>
                </a:solidFill>
                <a:latin typeface="원신한 Medium" panose="020B0603000000000000" pitchFamily="50" charset="-127"/>
                <a:ea typeface="원신한 Medium" panose="020B0603000000000000" pitchFamily="50" charset="-127"/>
              </a:rPr>
              <a:t>, </a:t>
            </a:r>
            <a:r>
              <a:rPr lang="ko-KR" altLang="en-US" b="1" kern="0" noProof="1">
                <a:ln>
                  <a:solidFill>
                    <a:srgbClr val="ED1D8F">
                      <a:alpha val="0"/>
                    </a:srgbClr>
                  </a:solidFill>
                </a:ln>
                <a:solidFill>
                  <a:srgbClr val="FFFF00"/>
                </a:solidFill>
                <a:latin typeface="원신한 Medium" panose="020B0603000000000000" pitchFamily="50" charset="-127"/>
                <a:ea typeface="원신한 Medium" panose="020B0603000000000000" pitchFamily="50" charset="-127"/>
              </a:rPr>
              <a:t>카드 동시 개설</a:t>
            </a:r>
            <a:r>
              <a:rPr lang="ko-KR" altLang="en-US" b="1" kern="0" noProof="1">
                <a:ln>
                  <a:solidFill>
                    <a:srgbClr val="ED1D8F">
                      <a:alpha val="0"/>
                    </a:srgbClr>
                  </a:solidFill>
                </a:ln>
                <a:solidFill>
                  <a:schemeClr val="bg1"/>
                </a:solidFill>
                <a:latin typeface="원신한 Medium" panose="020B0603000000000000" pitchFamily="50" charset="-127"/>
                <a:ea typeface="원신한 Medium" panose="020B0603000000000000" pitchFamily="50" charset="-127"/>
              </a:rPr>
              <a:t>로 진행해주세요</a:t>
            </a:r>
            <a:r>
              <a:rPr lang="en-US" altLang="ko-KR" b="1" kern="0" noProof="1">
                <a:ln>
                  <a:solidFill>
                    <a:srgbClr val="ED1D8F">
                      <a:alpha val="0"/>
                    </a:srgbClr>
                  </a:solidFill>
                </a:ln>
                <a:solidFill>
                  <a:schemeClr val="bg1"/>
                </a:solidFill>
                <a:latin typeface="원신한 Medium" panose="020B0603000000000000" pitchFamily="50" charset="-127"/>
                <a:ea typeface="원신한 Medium" panose="020B0603000000000000" pitchFamily="50" charset="-127"/>
              </a:rPr>
              <a:t>!</a:t>
            </a:r>
          </a:p>
          <a:p>
            <a:pPr lvl="0" algn="ctr" fontAlgn="base" latinLnBrk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ko-KR" altLang="en-US" b="1" kern="0" noProof="1">
                <a:ln>
                  <a:solidFill>
                    <a:srgbClr val="ED1D8F">
                      <a:alpha val="0"/>
                    </a:srgbClr>
                  </a:solidFill>
                </a:ln>
                <a:solidFill>
                  <a:schemeClr val="bg1"/>
                </a:solidFill>
                <a:latin typeface="원신한 Medium" panose="020B0603000000000000" pitchFamily="50" charset="-127"/>
                <a:ea typeface="원신한 Medium" panose="020B0603000000000000" pitchFamily="50" charset="-127"/>
              </a:rPr>
              <a:t>본인의 사진 등록 시</a:t>
            </a:r>
            <a:r>
              <a:rPr lang="en-US" altLang="ko-KR" b="1" kern="0" noProof="1">
                <a:ln>
                  <a:solidFill>
                    <a:srgbClr val="ED1D8F">
                      <a:alpha val="0"/>
                    </a:srgbClr>
                  </a:solidFill>
                </a:ln>
                <a:solidFill>
                  <a:schemeClr val="bg1"/>
                </a:solidFill>
                <a:latin typeface="원신한 Medium" panose="020B0603000000000000" pitchFamily="50" charset="-127"/>
                <a:ea typeface="원신한 Medium" panose="020B0603000000000000" pitchFamily="50" charset="-127"/>
              </a:rPr>
              <a:t>, </a:t>
            </a:r>
            <a:r>
              <a:rPr lang="ko-KR" altLang="en-US" b="1" kern="0" noProof="1">
                <a:ln>
                  <a:solidFill>
                    <a:srgbClr val="ED1D8F">
                      <a:alpha val="0"/>
                    </a:srgbClr>
                  </a:solidFill>
                </a:ln>
                <a:solidFill>
                  <a:schemeClr val="bg1"/>
                </a:solidFill>
                <a:latin typeface="원신한 Medium" panose="020B0603000000000000" pitchFamily="50" charset="-127"/>
                <a:ea typeface="원신한 Medium" panose="020B0603000000000000" pitchFamily="50" charset="-127"/>
              </a:rPr>
              <a:t>반드시 </a:t>
            </a:r>
            <a:r>
              <a:rPr lang="ko-KR" altLang="en-US" b="1" kern="0" noProof="1">
                <a:ln>
                  <a:solidFill>
                    <a:srgbClr val="ED1D8F">
                      <a:alpha val="0"/>
                    </a:srgbClr>
                  </a:solidFill>
                </a:ln>
                <a:solidFill>
                  <a:srgbClr val="FFFF00"/>
                </a:solidFill>
                <a:latin typeface="원신한 Medium" panose="020B0603000000000000" pitchFamily="50" charset="-127"/>
                <a:ea typeface="원신한 Medium" panose="020B0603000000000000" pitchFamily="50" charset="-127"/>
              </a:rPr>
              <a:t>본인임을 확인할 수 있는 사진</a:t>
            </a:r>
            <a:r>
              <a:rPr lang="ko-KR" altLang="en-US" b="1" kern="0" noProof="1">
                <a:ln>
                  <a:solidFill>
                    <a:srgbClr val="ED1D8F">
                      <a:alpha val="0"/>
                    </a:srgbClr>
                  </a:solidFill>
                </a:ln>
                <a:solidFill>
                  <a:schemeClr val="bg1"/>
                </a:solidFill>
                <a:latin typeface="원신한 Medium" panose="020B0603000000000000" pitchFamily="50" charset="-127"/>
                <a:ea typeface="원신한 Medium" panose="020B0603000000000000" pitchFamily="50" charset="-127"/>
              </a:rPr>
              <a:t>으로 등록해주세요</a:t>
            </a:r>
            <a:r>
              <a:rPr lang="en-US" altLang="ko-KR" b="1" kern="0" noProof="1">
                <a:ln>
                  <a:solidFill>
                    <a:srgbClr val="ED1D8F">
                      <a:alpha val="0"/>
                    </a:srgbClr>
                  </a:solidFill>
                </a:ln>
                <a:solidFill>
                  <a:schemeClr val="bg1"/>
                </a:solidFill>
                <a:latin typeface="원신한 Medium" panose="020B0603000000000000" pitchFamily="50" charset="-127"/>
                <a:ea typeface="원신한 Medium" panose="020B0603000000000000" pitchFamily="50" charset="-127"/>
              </a:rPr>
              <a:t>!</a:t>
            </a:r>
            <a:endParaRPr lang="ko-KR" altLang="en-US" b="1" kern="0" noProof="1">
              <a:ln>
                <a:solidFill>
                  <a:srgbClr val="ED1D8F">
                    <a:alpha val="0"/>
                  </a:srgbClr>
                </a:solidFill>
              </a:ln>
              <a:solidFill>
                <a:schemeClr val="bg1"/>
              </a:solidFill>
              <a:latin typeface="원신한 Medium" panose="020B0603000000000000" pitchFamily="50" charset="-127"/>
              <a:ea typeface="원신한 Medium" panose="020B0603000000000000" pitchFamily="50" charset="-127"/>
            </a:endParaRPr>
          </a:p>
        </p:txBody>
      </p:sp>
      <p:grpSp>
        <p:nvGrpSpPr>
          <p:cNvPr id="7" name="그룹 6"/>
          <p:cNvGrpSpPr/>
          <p:nvPr/>
        </p:nvGrpSpPr>
        <p:grpSpPr>
          <a:xfrm>
            <a:off x="828795" y="4939939"/>
            <a:ext cx="345366" cy="299628"/>
            <a:chOff x="-1804988" y="3211513"/>
            <a:chExt cx="587375" cy="509588"/>
          </a:xfrm>
          <a:solidFill>
            <a:srgbClr val="EE4242"/>
          </a:solidFill>
        </p:grpSpPr>
        <p:sp>
          <p:nvSpPr>
            <p:cNvPr id="8" name="Freeform 5"/>
            <p:cNvSpPr>
              <a:spLocks/>
            </p:cNvSpPr>
            <p:nvPr/>
          </p:nvSpPr>
          <p:spPr bwMode="auto">
            <a:xfrm>
              <a:off x="-1471613" y="3211513"/>
              <a:ext cx="254000" cy="509588"/>
            </a:xfrm>
            <a:custGeom>
              <a:avLst/>
              <a:gdLst>
                <a:gd name="T0" fmla="*/ 1101 w 1101"/>
                <a:gd name="T1" fmla="*/ 1107 h 2208"/>
                <a:gd name="T2" fmla="*/ 400 w 1101"/>
                <a:gd name="T3" fmla="*/ 1107 h 2208"/>
                <a:gd name="T4" fmla="*/ 1101 w 1101"/>
                <a:gd name="T5" fmla="*/ 400 h 2208"/>
                <a:gd name="T6" fmla="*/ 1101 w 1101"/>
                <a:gd name="T7" fmla="*/ 0 h 2208"/>
                <a:gd name="T8" fmla="*/ 0 w 1101"/>
                <a:gd name="T9" fmla="*/ 1107 h 2208"/>
                <a:gd name="T10" fmla="*/ 0 w 1101"/>
                <a:gd name="T11" fmla="*/ 1107 h 2208"/>
                <a:gd name="T12" fmla="*/ 0 w 1101"/>
                <a:gd name="T13" fmla="*/ 1117 h 2208"/>
                <a:gd name="T14" fmla="*/ 0 w 1101"/>
                <a:gd name="T15" fmla="*/ 2208 h 2208"/>
                <a:gd name="T16" fmla="*/ 1101 w 1101"/>
                <a:gd name="T17" fmla="*/ 2208 h 2208"/>
                <a:gd name="T18" fmla="*/ 1101 w 1101"/>
                <a:gd name="T19" fmla="*/ 1107 h 2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01" h="2208">
                  <a:moveTo>
                    <a:pt x="1101" y="1107"/>
                  </a:moveTo>
                  <a:lnTo>
                    <a:pt x="400" y="1107"/>
                  </a:lnTo>
                  <a:cubicBezTo>
                    <a:pt x="406" y="721"/>
                    <a:pt x="716" y="408"/>
                    <a:pt x="1101" y="400"/>
                  </a:cubicBezTo>
                  <a:lnTo>
                    <a:pt x="1101" y="0"/>
                  </a:lnTo>
                  <a:cubicBezTo>
                    <a:pt x="496" y="9"/>
                    <a:pt x="6" y="501"/>
                    <a:pt x="0" y="1107"/>
                  </a:cubicBezTo>
                  <a:lnTo>
                    <a:pt x="0" y="1107"/>
                  </a:lnTo>
                  <a:lnTo>
                    <a:pt x="0" y="1117"/>
                  </a:lnTo>
                  <a:lnTo>
                    <a:pt x="0" y="2208"/>
                  </a:lnTo>
                  <a:lnTo>
                    <a:pt x="1101" y="2208"/>
                  </a:lnTo>
                  <a:lnTo>
                    <a:pt x="1101" y="1107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ko-KR" altLang="en-US" sz="1350">
                <a:solidFill>
                  <a:schemeClr val="bg1">
                    <a:lumMod val="50000"/>
                  </a:schemeClr>
                </a:solidFill>
                <a:latin typeface="+mn-ea"/>
              </a:endParaRPr>
            </a:p>
          </p:txBody>
        </p:sp>
        <p:sp>
          <p:nvSpPr>
            <p:cNvPr id="9" name="Freeform 6"/>
            <p:cNvSpPr>
              <a:spLocks/>
            </p:cNvSpPr>
            <p:nvPr/>
          </p:nvSpPr>
          <p:spPr bwMode="auto">
            <a:xfrm>
              <a:off x="-1804988" y="3211513"/>
              <a:ext cx="255588" cy="509588"/>
            </a:xfrm>
            <a:custGeom>
              <a:avLst/>
              <a:gdLst>
                <a:gd name="T0" fmla="*/ 1101 w 1101"/>
                <a:gd name="T1" fmla="*/ 2208 h 2208"/>
                <a:gd name="T2" fmla="*/ 1101 w 1101"/>
                <a:gd name="T3" fmla="*/ 1107 h 2208"/>
                <a:gd name="T4" fmla="*/ 400 w 1101"/>
                <a:gd name="T5" fmla="*/ 1107 h 2208"/>
                <a:gd name="T6" fmla="*/ 1101 w 1101"/>
                <a:gd name="T7" fmla="*/ 400 h 2208"/>
                <a:gd name="T8" fmla="*/ 1101 w 1101"/>
                <a:gd name="T9" fmla="*/ 0 h 2208"/>
                <a:gd name="T10" fmla="*/ 0 w 1101"/>
                <a:gd name="T11" fmla="*/ 1107 h 2208"/>
                <a:gd name="T12" fmla="*/ 0 w 1101"/>
                <a:gd name="T13" fmla="*/ 1107 h 2208"/>
                <a:gd name="T14" fmla="*/ 0 w 1101"/>
                <a:gd name="T15" fmla="*/ 1117 h 2208"/>
                <a:gd name="T16" fmla="*/ 0 w 1101"/>
                <a:gd name="T17" fmla="*/ 2208 h 2208"/>
                <a:gd name="T18" fmla="*/ 1101 w 1101"/>
                <a:gd name="T19" fmla="*/ 2208 h 2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01" h="2208">
                  <a:moveTo>
                    <a:pt x="1101" y="2208"/>
                  </a:moveTo>
                  <a:lnTo>
                    <a:pt x="1101" y="1107"/>
                  </a:lnTo>
                  <a:lnTo>
                    <a:pt x="400" y="1107"/>
                  </a:lnTo>
                  <a:cubicBezTo>
                    <a:pt x="406" y="721"/>
                    <a:pt x="717" y="408"/>
                    <a:pt x="1101" y="400"/>
                  </a:cubicBezTo>
                  <a:lnTo>
                    <a:pt x="1101" y="0"/>
                  </a:lnTo>
                  <a:cubicBezTo>
                    <a:pt x="496" y="9"/>
                    <a:pt x="6" y="501"/>
                    <a:pt x="0" y="1107"/>
                  </a:cubicBezTo>
                  <a:lnTo>
                    <a:pt x="0" y="1107"/>
                  </a:lnTo>
                  <a:lnTo>
                    <a:pt x="0" y="1117"/>
                  </a:lnTo>
                  <a:lnTo>
                    <a:pt x="0" y="2208"/>
                  </a:lnTo>
                  <a:lnTo>
                    <a:pt x="1101" y="2208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ko-KR" altLang="en-US" sz="1350">
                <a:solidFill>
                  <a:schemeClr val="bg1">
                    <a:lumMod val="50000"/>
                  </a:schemeClr>
                </a:solidFill>
                <a:latin typeface="+mn-ea"/>
              </a:endParaRPr>
            </a:p>
          </p:txBody>
        </p:sp>
      </p:grpSp>
      <p:grpSp>
        <p:nvGrpSpPr>
          <p:cNvPr id="10" name="그룹 9"/>
          <p:cNvGrpSpPr/>
          <p:nvPr/>
        </p:nvGrpSpPr>
        <p:grpSpPr>
          <a:xfrm flipH="1" flipV="1">
            <a:off x="7967874" y="5831905"/>
            <a:ext cx="345366" cy="299628"/>
            <a:chOff x="-1804988" y="3211513"/>
            <a:chExt cx="587375" cy="509588"/>
          </a:xfrm>
          <a:solidFill>
            <a:srgbClr val="EE4242"/>
          </a:solidFill>
        </p:grpSpPr>
        <p:sp>
          <p:nvSpPr>
            <p:cNvPr id="11" name="Freeform 5"/>
            <p:cNvSpPr>
              <a:spLocks/>
            </p:cNvSpPr>
            <p:nvPr/>
          </p:nvSpPr>
          <p:spPr bwMode="auto">
            <a:xfrm>
              <a:off x="-1471613" y="3211513"/>
              <a:ext cx="254000" cy="509588"/>
            </a:xfrm>
            <a:custGeom>
              <a:avLst/>
              <a:gdLst>
                <a:gd name="T0" fmla="*/ 1101 w 1101"/>
                <a:gd name="T1" fmla="*/ 1107 h 2208"/>
                <a:gd name="T2" fmla="*/ 400 w 1101"/>
                <a:gd name="T3" fmla="*/ 1107 h 2208"/>
                <a:gd name="T4" fmla="*/ 1101 w 1101"/>
                <a:gd name="T5" fmla="*/ 400 h 2208"/>
                <a:gd name="T6" fmla="*/ 1101 w 1101"/>
                <a:gd name="T7" fmla="*/ 0 h 2208"/>
                <a:gd name="T8" fmla="*/ 0 w 1101"/>
                <a:gd name="T9" fmla="*/ 1107 h 2208"/>
                <a:gd name="T10" fmla="*/ 0 w 1101"/>
                <a:gd name="T11" fmla="*/ 1107 h 2208"/>
                <a:gd name="T12" fmla="*/ 0 w 1101"/>
                <a:gd name="T13" fmla="*/ 1117 h 2208"/>
                <a:gd name="T14" fmla="*/ 0 w 1101"/>
                <a:gd name="T15" fmla="*/ 2208 h 2208"/>
                <a:gd name="T16" fmla="*/ 1101 w 1101"/>
                <a:gd name="T17" fmla="*/ 2208 h 2208"/>
                <a:gd name="T18" fmla="*/ 1101 w 1101"/>
                <a:gd name="T19" fmla="*/ 1107 h 2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01" h="2208">
                  <a:moveTo>
                    <a:pt x="1101" y="1107"/>
                  </a:moveTo>
                  <a:lnTo>
                    <a:pt x="400" y="1107"/>
                  </a:lnTo>
                  <a:cubicBezTo>
                    <a:pt x="406" y="721"/>
                    <a:pt x="716" y="408"/>
                    <a:pt x="1101" y="400"/>
                  </a:cubicBezTo>
                  <a:lnTo>
                    <a:pt x="1101" y="0"/>
                  </a:lnTo>
                  <a:cubicBezTo>
                    <a:pt x="496" y="9"/>
                    <a:pt x="6" y="501"/>
                    <a:pt x="0" y="1107"/>
                  </a:cubicBezTo>
                  <a:lnTo>
                    <a:pt x="0" y="1107"/>
                  </a:lnTo>
                  <a:lnTo>
                    <a:pt x="0" y="1117"/>
                  </a:lnTo>
                  <a:lnTo>
                    <a:pt x="0" y="2208"/>
                  </a:lnTo>
                  <a:lnTo>
                    <a:pt x="1101" y="2208"/>
                  </a:lnTo>
                  <a:lnTo>
                    <a:pt x="1101" y="1107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ko-KR" altLang="en-US" sz="1350">
                <a:solidFill>
                  <a:schemeClr val="bg1"/>
                </a:solidFill>
                <a:latin typeface="+mn-ea"/>
              </a:endParaRPr>
            </a:p>
          </p:txBody>
        </p:sp>
        <p:sp>
          <p:nvSpPr>
            <p:cNvPr id="12" name="Freeform 6"/>
            <p:cNvSpPr>
              <a:spLocks/>
            </p:cNvSpPr>
            <p:nvPr/>
          </p:nvSpPr>
          <p:spPr bwMode="auto">
            <a:xfrm>
              <a:off x="-1804988" y="3211513"/>
              <a:ext cx="255588" cy="509588"/>
            </a:xfrm>
            <a:custGeom>
              <a:avLst/>
              <a:gdLst>
                <a:gd name="T0" fmla="*/ 1101 w 1101"/>
                <a:gd name="T1" fmla="*/ 2208 h 2208"/>
                <a:gd name="T2" fmla="*/ 1101 w 1101"/>
                <a:gd name="T3" fmla="*/ 1107 h 2208"/>
                <a:gd name="T4" fmla="*/ 400 w 1101"/>
                <a:gd name="T5" fmla="*/ 1107 h 2208"/>
                <a:gd name="T6" fmla="*/ 1101 w 1101"/>
                <a:gd name="T7" fmla="*/ 400 h 2208"/>
                <a:gd name="T8" fmla="*/ 1101 w 1101"/>
                <a:gd name="T9" fmla="*/ 0 h 2208"/>
                <a:gd name="T10" fmla="*/ 0 w 1101"/>
                <a:gd name="T11" fmla="*/ 1107 h 2208"/>
                <a:gd name="T12" fmla="*/ 0 w 1101"/>
                <a:gd name="T13" fmla="*/ 1107 h 2208"/>
                <a:gd name="T14" fmla="*/ 0 w 1101"/>
                <a:gd name="T15" fmla="*/ 1117 h 2208"/>
                <a:gd name="T16" fmla="*/ 0 w 1101"/>
                <a:gd name="T17" fmla="*/ 2208 h 2208"/>
                <a:gd name="T18" fmla="*/ 1101 w 1101"/>
                <a:gd name="T19" fmla="*/ 2208 h 2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01" h="2208">
                  <a:moveTo>
                    <a:pt x="1101" y="2208"/>
                  </a:moveTo>
                  <a:lnTo>
                    <a:pt x="1101" y="1107"/>
                  </a:lnTo>
                  <a:lnTo>
                    <a:pt x="400" y="1107"/>
                  </a:lnTo>
                  <a:cubicBezTo>
                    <a:pt x="406" y="721"/>
                    <a:pt x="717" y="408"/>
                    <a:pt x="1101" y="400"/>
                  </a:cubicBezTo>
                  <a:lnTo>
                    <a:pt x="1101" y="0"/>
                  </a:lnTo>
                  <a:cubicBezTo>
                    <a:pt x="496" y="9"/>
                    <a:pt x="6" y="501"/>
                    <a:pt x="0" y="1107"/>
                  </a:cubicBezTo>
                  <a:lnTo>
                    <a:pt x="0" y="1107"/>
                  </a:lnTo>
                  <a:lnTo>
                    <a:pt x="0" y="1117"/>
                  </a:lnTo>
                  <a:lnTo>
                    <a:pt x="0" y="2208"/>
                  </a:lnTo>
                  <a:lnTo>
                    <a:pt x="1101" y="2208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ko-KR" altLang="en-US" sz="1350">
                <a:solidFill>
                  <a:schemeClr val="bg1"/>
                </a:solidFill>
                <a:latin typeface="+mn-ea"/>
              </a:endParaRPr>
            </a:p>
          </p:txBody>
        </p:sp>
      </p:grpSp>
      <p:pic>
        <p:nvPicPr>
          <p:cNvPr id="13" name="그림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65265" y="2613895"/>
            <a:ext cx="2219863" cy="1518852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3099541" y="4499992"/>
            <a:ext cx="24419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1200" dirty="0">
                <a:solidFill>
                  <a:srgbClr val="EE4242"/>
                </a:solidFill>
                <a:latin typeface="원신한 Medium" panose="020B0603000000000000" pitchFamily="50" charset="-127"/>
                <a:ea typeface="원신한 Medium" panose="020B0603000000000000" pitchFamily="50" charset="-127"/>
              </a:rPr>
              <a:t>주민등록증 또는 운전면허증</a:t>
            </a:r>
          </a:p>
        </p:txBody>
      </p:sp>
      <p:pic>
        <p:nvPicPr>
          <p:cNvPr id="17" name="그림 1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3423" y="2017463"/>
            <a:ext cx="1650037" cy="2459941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1056168" y="4516930"/>
            <a:ext cx="172454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1200" dirty="0">
                <a:solidFill>
                  <a:srgbClr val="EE4242"/>
                </a:solidFill>
                <a:latin typeface="원신한 Medium" panose="020B0603000000000000" pitchFamily="50" charset="-127"/>
                <a:ea typeface="원신한 Medium" panose="020B0603000000000000" pitchFamily="50" charset="-127"/>
              </a:rPr>
              <a:t>신한 </a:t>
            </a:r>
            <a:r>
              <a:rPr lang="en-US" altLang="ko-KR" sz="1200" dirty="0">
                <a:solidFill>
                  <a:srgbClr val="EE4242"/>
                </a:solidFill>
                <a:latin typeface="원신한 Medium" panose="020B0603000000000000" pitchFamily="50" charset="-127"/>
                <a:ea typeface="원신한 Medium" panose="020B0603000000000000" pitchFamily="50" charset="-127"/>
              </a:rPr>
              <a:t>SOL </a:t>
            </a:r>
            <a:r>
              <a:rPr lang="ko-KR" altLang="en-US" sz="1200" dirty="0">
                <a:solidFill>
                  <a:srgbClr val="EE4242"/>
                </a:solidFill>
                <a:latin typeface="원신한 Medium" panose="020B0603000000000000" pitchFamily="50" charset="-127"/>
                <a:ea typeface="원신한 Medium" panose="020B0603000000000000" pitchFamily="50" charset="-127"/>
              </a:rPr>
              <a:t>다운로드</a:t>
            </a:r>
          </a:p>
        </p:txBody>
      </p:sp>
      <p:sp>
        <p:nvSpPr>
          <p:cNvPr id="20" name="직사각형 19"/>
          <p:cNvSpPr/>
          <p:nvPr/>
        </p:nvSpPr>
        <p:spPr>
          <a:xfrm>
            <a:off x="134008" y="76856"/>
            <a:ext cx="378373" cy="45719"/>
          </a:xfrm>
          <a:prstGeom prst="rect">
            <a:avLst/>
          </a:prstGeom>
          <a:solidFill>
            <a:srgbClr val="EE424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21" name="그림 20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57" b="11000"/>
          <a:stretch/>
        </p:blipFill>
        <p:spPr>
          <a:xfrm>
            <a:off x="1241018" y="2286879"/>
            <a:ext cx="1335882" cy="2048149"/>
          </a:xfrm>
          <a:prstGeom prst="rect">
            <a:avLst/>
          </a:prstGeom>
          <a:effectLst/>
        </p:spPr>
      </p:pic>
      <p:sp>
        <p:nvSpPr>
          <p:cNvPr id="2" name="TextBox 1"/>
          <p:cNvSpPr txBox="1"/>
          <p:nvPr/>
        </p:nvSpPr>
        <p:spPr>
          <a:xfrm>
            <a:off x="5641834" y="2703812"/>
            <a:ext cx="3156478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600" dirty="0" smtClean="0">
                <a:latin typeface="원신한 Medium" panose="020B0603000000000000" pitchFamily="50" charset="-127"/>
                <a:ea typeface="원신한 Medium" panose="020B0603000000000000" pitchFamily="50" charset="-127"/>
              </a:rPr>
              <a:t>신분증이 </a:t>
            </a:r>
            <a:r>
              <a:rPr lang="ko-KR" altLang="en-US" sz="2000" b="1" dirty="0" smtClean="0">
                <a:solidFill>
                  <a:srgbClr val="00B050"/>
                </a:solidFill>
                <a:latin typeface="원신한 Medium" panose="020B0603000000000000" pitchFamily="50" charset="-127"/>
                <a:ea typeface="원신한 Medium" panose="020B0603000000000000" pitchFamily="50" charset="-127"/>
              </a:rPr>
              <a:t>여권</a:t>
            </a:r>
            <a:r>
              <a:rPr lang="ko-KR" altLang="en-US" sz="1600" dirty="0" smtClean="0">
                <a:latin typeface="원신한 Medium" panose="020B0603000000000000" pitchFamily="50" charset="-127"/>
                <a:ea typeface="원신한 Medium" panose="020B0603000000000000" pitchFamily="50" charset="-127"/>
              </a:rPr>
              <a:t>이거나</a:t>
            </a:r>
            <a:r>
              <a:rPr lang="en-US" altLang="ko-KR" sz="1600" dirty="0" smtClean="0">
                <a:latin typeface="원신한 Medium" panose="020B0603000000000000" pitchFamily="50" charset="-127"/>
                <a:ea typeface="원신한 Medium" panose="020B0603000000000000" pitchFamily="50" charset="-127"/>
              </a:rPr>
              <a:t>,</a:t>
            </a:r>
          </a:p>
          <a:p>
            <a:r>
              <a:rPr lang="en-US" altLang="ko-KR" sz="2000" b="1" dirty="0" smtClean="0">
                <a:solidFill>
                  <a:srgbClr val="00B050"/>
                </a:solidFill>
                <a:latin typeface="원신한 Medium" panose="020B0603000000000000" pitchFamily="50" charset="-127"/>
                <a:ea typeface="원신한 Medium" panose="020B0603000000000000" pitchFamily="50" charset="-127"/>
              </a:rPr>
              <a:t>1</a:t>
            </a:r>
            <a:r>
              <a:rPr lang="ko-KR" altLang="en-US" sz="2000" b="1" dirty="0" smtClean="0">
                <a:solidFill>
                  <a:srgbClr val="00B050"/>
                </a:solidFill>
                <a:latin typeface="원신한 Medium" panose="020B0603000000000000" pitchFamily="50" charset="-127"/>
                <a:ea typeface="원신한 Medium" panose="020B0603000000000000" pitchFamily="50" charset="-127"/>
              </a:rPr>
              <a:t>달 이내 입출금 계좌 </a:t>
            </a:r>
            <a:r>
              <a:rPr lang="ko-KR" altLang="en-US" sz="2000" b="1" dirty="0" err="1" smtClean="0">
                <a:solidFill>
                  <a:srgbClr val="00B050"/>
                </a:solidFill>
                <a:latin typeface="원신한 Medium" panose="020B0603000000000000" pitchFamily="50" charset="-127"/>
                <a:ea typeface="원신한 Medium" panose="020B0603000000000000" pitchFamily="50" charset="-127"/>
              </a:rPr>
              <a:t>신규건</a:t>
            </a:r>
            <a:r>
              <a:rPr lang="ko-KR" altLang="en-US" sz="1600" dirty="0" err="1" smtClean="0">
                <a:latin typeface="원신한 Medium" panose="020B0603000000000000" pitchFamily="50" charset="-127"/>
                <a:ea typeface="원신한 Medium" panose="020B0603000000000000" pitchFamily="50" charset="-127"/>
              </a:rPr>
              <a:t>이</a:t>
            </a:r>
            <a:r>
              <a:rPr lang="ko-KR" altLang="en-US" sz="2000" b="1" dirty="0" smtClean="0">
                <a:solidFill>
                  <a:srgbClr val="00B050"/>
                </a:solidFill>
                <a:latin typeface="원신한 Medium" panose="020B0603000000000000" pitchFamily="50" charset="-127"/>
                <a:ea typeface="원신한 Medium" panose="020B0603000000000000" pitchFamily="50" charset="-127"/>
              </a:rPr>
              <a:t> </a:t>
            </a:r>
            <a:r>
              <a:rPr lang="ko-KR" altLang="en-US" sz="1600" dirty="0" smtClean="0">
                <a:latin typeface="원신한 Medium" panose="020B0603000000000000" pitchFamily="50" charset="-127"/>
                <a:ea typeface="원신한 Medium" panose="020B0603000000000000" pitchFamily="50" charset="-127"/>
              </a:rPr>
              <a:t>있는 경우 </a:t>
            </a:r>
            <a:r>
              <a:rPr lang="ko-KR" altLang="en-US" sz="1600" dirty="0" err="1" smtClean="0">
                <a:latin typeface="원신한 Medium" panose="020B0603000000000000" pitchFamily="50" charset="-127"/>
                <a:ea typeface="원신한 Medium" panose="020B0603000000000000" pitchFamily="50" charset="-127"/>
              </a:rPr>
              <a:t>쏠에서</a:t>
            </a:r>
            <a:r>
              <a:rPr lang="ko-KR" altLang="en-US" sz="1600" dirty="0" smtClean="0">
                <a:latin typeface="원신한 Medium" panose="020B0603000000000000" pitchFamily="50" charset="-127"/>
                <a:ea typeface="원신한 Medium" panose="020B0603000000000000" pitchFamily="50" charset="-127"/>
              </a:rPr>
              <a:t> 신규 불가</a:t>
            </a:r>
            <a:r>
              <a:rPr lang="en-US" altLang="ko-KR" sz="1600" dirty="0" smtClean="0">
                <a:latin typeface="원신한 Medium" panose="020B0603000000000000" pitchFamily="50" charset="-127"/>
                <a:ea typeface="원신한 Medium" panose="020B0603000000000000" pitchFamily="50" charset="-127"/>
              </a:rPr>
              <a:t>. </a:t>
            </a:r>
          </a:p>
          <a:p>
            <a:r>
              <a:rPr lang="ko-KR" altLang="en-US" sz="2000" u="sng" dirty="0" smtClean="0">
                <a:solidFill>
                  <a:srgbClr val="FF0000"/>
                </a:solidFill>
                <a:latin typeface="원신한 Medium" panose="020B0603000000000000" pitchFamily="50" charset="-127"/>
                <a:ea typeface="원신한 Medium" panose="020B0603000000000000" pitchFamily="50" charset="-127"/>
              </a:rPr>
              <a:t>한양대학교 지점 </a:t>
            </a:r>
            <a:endParaRPr lang="en-US" altLang="ko-KR" sz="2000" u="sng" dirty="0" smtClean="0">
              <a:solidFill>
                <a:srgbClr val="FF0000"/>
              </a:solidFill>
              <a:latin typeface="원신한 Medium" panose="020B0603000000000000" pitchFamily="50" charset="-127"/>
              <a:ea typeface="원신한 Medium" panose="020B0603000000000000" pitchFamily="50" charset="-127"/>
            </a:endParaRPr>
          </a:p>
          <a:p>
            <a:r>
              <a:rPr lang="ko-KR" altLang="en-US" sz="2000" u="sng" dirty="0" smtClean="0">
                <a:solidFill>
                  <a:srgbClr val="FF0000"/>
                </a:solidFill>
                <a:latin typeface="원신한 Medium" panose="020B0603000000000000" pitchFamily="50" charset="-127"/>
                <a:ea typeface="원신한 Medium" panose="020B0603000000000000" pitchFamily="50" charset="-127"/>
              </a:rPr>
              <a:t>방문 필수</a:t>
            </a:r>
            <a:r>
              <a:rPr lang="en-US" altLang="ko-KR" sz="2000" u="sng" dirty="0" smtClean="0">
                <a:solidFill>
                  <a:srgbClr val="FF0000"/>
                </a:solidFill>
                <a:latin typeface="원신한 Medium" panose="020B0603000000000000" pitchFamily="50" charset="-127"/>
                <a:ea typeface="원신한 Medium" panose="020B0603000000000000" pitchFamily="50" charset="-127"/>
              </a:rPr>
              <a:t>! </a:t>
            </a:r>
            <a:endParaRPr lang="ko-KR" altLang="en-US" sz="2000" u="sng" dirty="0">
              <a:solidFill>
                <a:srgbClr val="FF0000"/>
              </a:solidFill>
              <a:latin typeface="원신한 Medium" panose="020B0603000000000000" pitchFamily="50" charset="-127"/>
              <a:ea typeface="원신한 Medium" panose="020B0603000000000000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3081305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그림 1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57" b="-141"/>
          <a:stretch/>
        </p:blipFill>
        <p:spPr>
          <a:xfrm>
            <a:off x="149062" y="1702193"/>
            <a:ext cx="1572938" cy="2723123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4" name="TextBox 3"/>
          <p:cNvSpPr txBox="1"/>
          <p:nvPr/>
        </p:nvSpPr>
        <p:spPr>
          <a:xfrm>
            <a:off x="102476" y="92622"/>
            <a:ext cx="20022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>
                <a:solidFill>
                  <a:schemeClr val="bg1">
                    <a:lumMod val="50000"/>
                  </a:schemeClr>
                </a:solidFill>
                <a:latin typeface="원신한 Medium" panose="020B0603000000000000" pitchFamily="50" charset="-127"/>
                <a:ea typeface="원신한 Medium" panose="020B0603000000000000" pitchFamily="50" charset="-127"/>
              </a:rPr>
              <a:t>01  </a:t>
            </a:r>
            <a:r>
              <a:rPr lang="ko-KR" altLang="en-US" dirty="0" smtClean="0">
                <a:solidFill>
                  <a:srgbClr val="EE4242"/>
                </a:solidFill>
                <a:latin typeface="원신한 Medium" panose="020B0603000000000000" pitchFamily="50" charset="-127"/>
                <a:ea typeface="원신한 Medium" panose="020B0603000000000000" pitchFamily="50" charset="-127"/>
              </a:rPr>
              <a:t>회원가입</a:t>
            </a:r>
            <a:endParaRPr lang="ko-KR" altLang="en-US" dirty="0">
              <a:solidFill>
                <a:srgbClr val="EE4242"/>
              </a:solidFill>
              <a:latin typeface="원신한 Medium" panose="020B0603000000000000" pitchFamily="50" charset="-127"/>
              <a:ea typeface="원신한 Medium" panose="020B0603000000000000" pitchFamily="50" charset="-127"/>
            </a:endParaRPr>
          </a:p>
        </p:txBody>
      </p:sp>
      <p:sp>
        <p:nvSpPr>
          <p:cNvPr id="5" name="직사각형 4"/>
          <p:cNvSpPr/>
          <p:nvPr/>
        </p:nvSpPr>
        <p:spPr>
          <a:xfrm>
            <a:off x="134008" y="76856"/>
            <a:ext cx="378373" cy="45719"/>
          </a:xfrm>
          <a:prstGeom prst="rect">
            <a:avLst/>
          </a:prstGeom>
          <a:solidFill>
            <a:srgbClr val="EE424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7" name="그림 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810"/>
          <a:stretch/>
        </p:blipFill>
        <p:spPr>
          <a:xfrm>
            <a:off x="1964950" y="1694172"/>
            <a:ext cx="1574338" cy="2707634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8" name="오른쪽 화살표 7"/>
          <p:cNvSpPr/>
          <p:nvPr/>
        </p:nvSpPr>
        <p:spPr>
          <a:xfrm>
            <a:off x="1744903" y="3008149"/>
            <a:ext cx="183822" cy="205033"/>
          </a:xfrm>
          <a:prstGeom prst="rightArrow">
            <a:avLst/>
          </a:prstGeom>
          <a:noFill/>
          <a:ln w="19050">
            <a:solidFill>
              <a:srgbClr val="EE424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350"/>
          </a:p>
        </p:txBody>
      </p:sp>
      <p:sp>
        <p:nvSpPr>
          <p:cNvPr id="9" name="오른쪽 화살표 8"/>
          <p:cNvSpPr/>
          <p:nvPr/>
        </p:nvSpPr>
        <p:spPr>
          <a:xfrm>
            <a:off x="3572545" y="3007740"/>
            <a:ext cx="183822" cy="205033"/>
          </a:xfrm>
          <a:prstGeom prst="rightArrow">
            <a:avLst/>
          </a:prstGeom>
          <a:noFill/>
          <a:ln w="19050">
            <a:solidFill>
              <a:srgbClr val="EE424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350"/>
          </a:p>
        </p:txBody>
      </p:sp>
      <p:pic>
        <p:nvPicPr>
          <p:cNvPr id="10" name="그림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81719" y="1704253"/>
            <a:ext cx="1576029" cy="2899278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11" name="오른쪽 화살표 10"/>
          <p:cNvSpPr/>
          <p:nvPr/>
        </p:nvSpPr>
        <p:spPr>
          <a:xfrm>
            <a:off x="5397163" y="3008918"/>
            <a:ext cx="183822" cy="205033"/>
          </a:xfrm>
          <a:prstGeom prst="rightArrow">
            <a:avLst/>
          </a:prstGeom>
          <a:noFill/>
          <a:ln w="19050">
            <a:solidFill>
              <a:srgbClr val="EE424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350"/>
          </a:p>
        </p:txBody>
      </p:sp>
      <p:pic>
        <p:nvPicPr>
          <p:cNvPr id="12" name="그림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603498" y="1691221"/>
            <a:ext cx="1563453" cy="2671170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13" name="오른쪽 화살표 12"/>
          <p:cNvSpPr/>
          <p:nvPr/>
        </p:nvSpPr>
        <p:spPr>
          <a:xfrm>
            <a:off x="7196814" y="3008918"/>
            <a:ext cx="183822" cy="205033"/>
          </a:xfrm>
          <a:prstGeom prst="rightArrow">
            <a:avLst/>
          </a:prstGeom>
          <a:noFill/>
          <a:ln w="19050">
            <a:solidFill>
              <a:srgbClr val="EE424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350"/>
          </a:p>
        </p:txBody>
      </p:sp>
      <p:pic>
        <p:nvPicPr>
          <p:cNvPr id="14" name="Picture 2">
            <a:extLst>
              <a:ext uri="{FF2B5EF4-FFF2-40B4-BE49-F238E27FC236}">
                <a16:creationId xmlns:a16="http://schemas.microsoft.com/office/drawing/2014/main" id="{D0384454-74AF-C34E-8DE8-7CAD46F6A9D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09901" y="1702193"/>
            <a:ext cx="1568499" cy="2806883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647315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71173" y="3401229"/>
            <a:ext cx="1605447" cy="2385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950" b="1" dirty="0">
                <a:latin typeface="원신한 Light" panose="020B0303000000000000" pitchFamily="50" charset="-127"/>
                <a:ea typeface="원신한 Light" panose="020B0303000000000000" pitchFamily="50" charset="-127"/>
              </a:rPr>
              <a:t>화면하단 </a:t>
            </a:r>
            <a:r>
              <a:rPr lang="en-US" altLang="ko-KR" sz="950" b="1" dirty="0">
                <a:latin typeface="원신한 Light" panose="020B0303000000000000" pitchFamily="50" charset="-127"/>
                <a:ea typeface="원신한 Light" panose="020B0303000000000000" pitchFamily="50" charset="-127"/>
              </a:rPr>
              <a:t>‘</a:t>
            </a:r>
            <a:r>
              <a:rPr lang="ko-KR" altLang="en-US" sz="950" b="1" dirty="0">
                <a:latin typeface="원신한 Light" panose="020B0303000000000000" pitchFamily="50" charset="-127"/>
                <a:ea typeface="원신한 Light" panose="020B0303000000000000" pitchFamily="50" charset="-127"/>
              </a:rPr>
              <a:t>상품몰</a:t>
            </a:r>
            <a:r>
              <a:rPr lang="en-US" altLang="ko-KR" sz="950" b="1" dirty="0">
                <a:latin typeface="원신한 Light" panose="020B0303000000000000" pitchFamily="50" charset="-127"/>
                <a:ea typeface="원신한 Light" panose="020B0303000000000000" pitchFamily="50" charset="-127"/>
              </a:rPr>
              <a:t>’ </a:t>
            </a:r>
            <a:r>
              <a:rPr lang="ko-KR" altLang="en-US" sz="950" b="1" dirty="0">
                <a:latin typeface="원신한 Light" panose="020B0303000000000000" pitchFamily="50" charset="-127"/>
                <a:ea typeface="원신한 Light" panose="020B0303000000000000" pitchFamily="50" charset="-127"/>
              </a:rPr>
              <a:t>진입</a:t>
            </a:r>
          </a:p>
        </p:txBody>
      </p:sp>
      <p:pic>
        <p:nvPicPr>
          <p:cNvPr id="6" name="그림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627"/>
          <a:stretch/>
        </p:blipFill>
        <p:spPr>
          <a:xfrm>
            <a:off x="469253" y="3762490"/>
            <a:ext cx="1617936" cy="2745550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7" name="TextBox 6"/>
          <p:cNvSpPr txBox="1"/>
          <p:nvPr/>
        </p:nvSpPr>
        <p:spPr>
          <a:xfrm>
            <a:off x="441243" y="6488522"/>
            <a:ext cx="1645946" cy="3847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950" b="1" dirty="0">
                <a:latin typeface="원신한 Light" panose="020B0303000000000000" pitchFamily="50" charset="-127"/>
                <a:ea typeface="원신한 Light" panose="020B0303000000000000" pitchFamily="50" charset="-127"/>
              </a:rPr>
              <a:t>통장</a:t>
            </a:r>
            <a:r>
              <a:rPr lang="en-US" altLang="ko-KR" sz="950" b="1" dirty="0">
                <a:latin typeface="원신한 Light" panose="020B0303000000000000" pitchFamily="50" charset="-127"/>
                <a:ea typeface="원신한 Light" panose="020B0303000000000000" pitchFamily="50" charset="-127"/>
              </a:rPr>
              <a:t>, </a:t>
            </a:r>
            <a:r>
              <a:rPr lang="ko-KR" altLang="en-US" sz="950" b="1" dirty="0">
                <a:latin typeface="원신한 Light" panose="020B0303000000000000" pitchFamily="50" charset="-127"/>
                <a:ea typeface="원신한 Light" panose="020B0303000000000000" pitchFamily="50" charset="-127"/>
              </a:rPr>
              <a:t>카드 동시개설</a:t>
            </a:r>
            <a:endParaRPr lang="en-US" altLang="ko-KR" sz="950" b="1" dirty="0">
              <a:latin typeface="원신한 Light" panose="020B0303000000000000" pitchFamily="50" charset="-127"/>
              <a:ea typeface="원신한 Light" panose="020B0303000000000000" pitchFamily="50" charset="-127"/>
            </a:endParaRPr>
          </a:p>
          <a:p>
            <a:pPr algn="ctr"/>
            <a:r>
              <a:rPr lang="ko-KR" altLang="en-US" sz="950" b="1" dirty="0">
                <a:latin typeface="원신한 Light" panose="020B0303000000000000" pitchFamily="50" charset="-127"/>
                <a:ea typeface="원신한 Light" panose="020B0303000000000000" pitchFamily="50" charset="-127"/>
              </a:rPr>
              <a:t>또는 체크카드만 신청 선택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500481" y="6578987"/>
            <a:ext cx="1625632" cy="2385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950" b="1" dirty="0" smtClean="0">
                <a:latin typeface="원신한 Light" panose="020B0303000000000000" pitchFamily="50" charset="-127"/>
                <a:ea typeface="원신한 Light" panose="020B0303000000000000" pitchFamily="50" charset="-127"/>
              </a:rPr>
              <a:t>비대면 실명인증 안내</a:t>
            </a:r>
            <a:endParaRPr lang="ko-KR" altLang="en-US" sz="950" b="1" dirty="0">
              <a:latin typeface="원신한 Light" panose="020B0303000000000000" pitchFamily="50" charset="-127"/>
              <a:ea typeface="원신한 Light" panose="020B0303000000000000" pitchFamily="50" charset="-127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02476" y="92622"/>
            <a:ext cx="39413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>
                <a:solidFill>
                  <a:schemeClr val="bg1">
                    <a:lumMod val="50000"/>
                  </a:schemeClr>
                </a:solidFill>
                <a:latin typeface="원신한 Medium" panose="020B0603000000000000" pitchFamily="50" charset="-127"/>
                <a:ea typeface="원신한 Medium" panose="020B0603000000000000" pitchFamily="50" charset="-127"/>
              </a:rPr>
              <a:t>02  </a:t>
            </a:r>
            <a:r>
              <a:rPr lang="ko-KR" altLang="en-US" dirty="0" smtClean="0">
                <a:solidFill>
                  <a:srgbClr val="EE4242"/>
                </a:solidFill>
                <a:latin typeface="원신한 Medium" panose="020B0603000000000000" pitchFamily="50" charset="-127"/>
                <a:ea typeface="원신한 Medium" panose="020B0603000000000000" pitchFamily="50" charset="-127"/>
              </a:rPr>
              <a:t>입출금통장</a:t>
            </a:r>
            <a:r>
              <a:rPr lang="en-US" altLang="ko-KR" dirty="0" smtClean="0">
                <a:solidFill>
                  <a:srgbClr val="EE4242"/>
                </a:solidFill>
                <a:latin typeface="원신한 Medium" panose="020B0603000000000000" pitchFamily="50" charset="-127"/>
                <a:ea typeface="원신한 Medium" panose="020B0603000000000000" pitchFamily="50" charset="-127"/>
              </a:rPr>
              <a:t>&amp;</a:t>
            </a:r>
            <a:r>
              <a:rPr lang="ko-KR" altLang="en-US" dirty="0" smtClean="0">
                <a:solidFill>
                  <a:srgbClr val="EE4242"/>
                </a:solidFill>
                <a:latin typeface="원신한 Medium" panose="020B0603000000000000" pitchFamily="50" charset="-127"/>
                <a:ea typeface="원신한 Medium" panose="020B0603000000000000" pitchFamily="50" charset="-127"/>
              </a:rPr>
              <a:t>카드 신규</a:t>
            </a:r>
            <a:endParaRPr lang="ko-KR" altLang="en-US" dirty="0">
              <a:solidFill>
                <a:srgbClr val="EE4242"/>
              </a:solidFill>
              <a:latin typeface="원신한 Medium" panose="020B0603000000000000" pitchFamily="50" charset="-127"/>
              <a:ea typeface="원신한 Medium" panose="020B0603000000000000" pitchFamily="50" charset="-127"/>
            </a:endParaRPr>
          </a:p>
        </p:txBody>
      </p:sp>
      <p:sp>
        <p:nvSpPr>
          <p:cNvPr id="10" name="직사각형 9"/>
          <p:cNvSpPr/>
          <p:nvPr/>
        </p:nvSpPr>
        <p:spPr>
          <a:xfrm>
            <a:off x="134008" y="76856"/>
            <a:ext cx="378373" cy="45719"/>
          </a:xfrm>
          <a:prstGeom prst="rect">
            <a:avLst/>
          </a:prstGeom>
          <a:solidFill>
            <a:srgbClr val="EE424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TextBox 11"/>
          <p:cNvSpPr txBox="1"/>
          <p:nvPr/>
        </p:nvSpPr>
        <p:spPr>
          <a:xfrm>
            <a:off x="2506977" y="6568971"/>
            <a:ext cx="1641606" cy="2385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950" b="1" dirty="0" smtClean="0">
                <a:latin typeface="원신한 Light" panose="020B0303000000000000" pitchFamily="50" charset="-127"/>
                <a:ea typeface="원신한 Light" panose="020B0303000000000000" pitchFamily="50" charset="-127"/>
              </a:rPr>
              <a:t>입출금통장 상품 안내</a:t>
            </a:r>
            <a:endParaRPr lang="ko-KR" altLang="en-US" sz="950" b="1" dirty="0">
              <a:latin typeface="원신한 Light" panose="020B0303000000000000" pitchFamily="50" charset="-127"/>
              <a:ea typeface="원신한 Light" panose="020B0303000000000000" pitchFamily="50" charset="-127"/>
            </a:endParaRPr>
          </a:p>
        </p:txBody>
      </p:sp>
      <p:pic>
        <p:nvPicPr>
          <p:cNvPr id="13" name="그림 1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51" b="1178"/>
          <a:stretch/>
        </p:blipFill>
        <p:spPr>
          <a:xfrm>
            <a:off x="2490724" y="3796277"/>
            <a:ext cx="1641606" cy="2737668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14" name="직사각형 13"/>
          <p:cNvSpPr/>
          <p:nvPr/>
        </p:nvSpPr>
        <p:spPr>
          <a:xfrm>
            <a:off x="2506977" y="6427109"/>
            <a:ext cx="1106624" cy="102308"/>
          </a:xfrm>
          <a:prstGeom prst="rect">
            <a:avLst/>
          </a:prstGeom>
          <a:solidFill>
            <a:srgbClr val="3C5A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5" name="Picture 2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69"/>
          <a:stretch/>
        </p:blipFill>
        <p:spPr bwMode="auto">
          <a:xfrm>
            <a:off x="4500482" y="3783497"/>
            <a:ext cx="1629836" cy="2776415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직사각형 15"/>
          <p:cNvSpPr/>
          <p:nvPr/>
        </p:nvSpPr>
        <p:spPr>
          <a:xfrm>
            <a:off x="2415331" y="3700460"/>
            <a:ext cx="3921029" cy="3107038"/>
          </a:xfrm>
          <a:prstGeom prst="rect">
            <a:avLst/>
          </a:prstGeom>
          <a:noFill/>
          <a:ln w="25400">
            <a:solidFill>
              <a:srgbClr val="EE4242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직사각형 16"/>
          <p:cNvSpPr/>
          <p:nvPr/>
        </p:nvSpPr>
        <p:spPr>
          <a:xfrm>
            <a:off x="4682523" y="3700148"/>
            <a:ext cx="1653837" cy="467165"/>
          </a:xfrm>
          <a:prstGeom prst="rect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56" tIns="60928" rIns="121856" bIns="60928" spcCol="0" rtlCol="0" anchor="ctr"/>
          <a:lstStyle/>
          <a:p>
            <a:pPr algn="ctr" defTabSz="1217879"/>
            <a:r>
              <a:rPr lang="ko-KR" altLang="en-US" sz="900" dirty="0" smtClean="0">
                <a:solidFill>
                  <a:srgbClr val="FF0000"/>
                </a:solidFill>
                <a:latin typeface="원신한 Light" panose="020B0303000000000000" pitchFamily="50" charset="-127"/>
                <a:ea typeface="원신한 Light" panose="020B0303000000000000" pitchFamily="50" charset="-127"/>
              </a:rPr>
              <a:t>체크카드만 신규하는 경우</a:t>
            </a:r>
            <a:endParaRPr lang="en-US" altLang="ko-KR" sz="900" dirty="0">
              <a:solidFill>
                <a:srgbClr val="FF0000"/>
              </a:solidFill>
              <a:latin typeface="원신한 Light" panose="020B0303000000000000" pitchFamily="50" charset="-127"/>
              <a:ea typeface="원신한 Light" panose="020B0303000000000000" pitchFamily="50" charset="-127"/>
            </a:endParaRPr>
          </a:p>
          <a:p>
            <a:pPr algn="ctr" defTabSz="1217879"/>
            <a:r>
              <a:rPr lang="ko-KR" altLang="en-US" sz="900" dirty="0" smtClean="0">
                <a:solidFill>
                  <a:srgbClr val="FF0000"/>
                </a:solidFill>
                <a:latin typeface="원신한 Light" panose="020B0303000000000000" pitchFamily="50" charset="-127"/>
                <a:ea typeface="원신한 Light" panose="020B0303000000000000" pitchFamily="50" charset="-127"/>
              </a:rPr>
              <a:t>해당 프로세스가 생략됩니다</a:t>
            </a:r>
            <a:r>
              <a:rPr lang="en-US" altLang="ko-KR" sz="900" dirty="0" smtClean="0">
                <a:solidFill>
                  <a:srgbClr val="FF0000"/>
                </a:solidFill>
                <a:latin typeface="원신한 Light" panose="020B0303000000000000" pitchFamily="50" charset="-127"/>
                <a:ea typeface="원신한 Light" panose="020B0303000000000000" pitchFamily="50" charset="-127"/>
              </a:rPr>
              <a:t>.</a:t>
            </a:r>
          </a:p>
        </p:txBody>
      </p:sp>
      <p:sp>
        <p:nvSpPr>
          <p:cNvPr id="19" name="오른쪽 화살표 18"/>
          <p:cNvSpPr/>
          <p:nvPr/>
        </p:nvSpPr>
        <p:spPr>
          <a:xfrm>
            <a:off x="2150656" y="5068735"/>
            <a:ext cx="205566" cy="205033"/>
          </a:xfrm>
          <a:prstGeom prst="rightArrow">
            <a:avLst/>
          </a:prstGeom>
          <a:noFill/>
          <a:ln w="19050">
            <a:solidFill>
              <a:srgbClr val="EE424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350" dirty="0"/>
          </a:p>
        </p:txBody>
      </p:sp>
      <p:sp>
        <p:nvSpPr>
          <p:cNvPr id="20" name="오른쪽 화살표 19"/>
          <p:cNvSpPr/>
          <p:nvPr/>
        </p:nvSpPr>
        <p:spPr>
          <a:xfrm>
            <a:off x="4226235" y="5139681"/>
            <a:ext cx="183822" cy="205033"/>
          </a:xfrm>
          <a:prstGeom prst="rightArrow">
            <a:avLst/>
          </a:prstGeom>
          <a:noFill/>
          <a:ln w="19050">
            <a:solidFill>
              <a:srgbClr val="EE424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350"/>
          </a:p>
        </p:txBody>
      </p:sp>
      <p:sp>
        <p:nvSpPr>
          <p:cNvPr id="22" name="오른쪽 화살표 21"/>
          <p:cNvSpPr/>
          <p:nvPr/>
        </p:nvSpPr>
        <p:spPr>
          <a:xfrm>
            <a:off x="2201415" y="1806310"/>
            <a:ext cx="183822" cy="205033"/>
          </a:xfrm>
          <a:prstGeom prst="rightArrow">
            <a:avLst/>
          </a:prstGeom>
          <a:noFill/>
          <a:ln w="19050">
            <a:solidFill>
              <a:srgbClr val="EE424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350" dirty="0"/>
          </a:p>
        </p:txBody>
      </p:sp>
      <p:sp>
        <p:nvSpPr>
          <p:cNvPr id="24" name="TextBox 23"/>
          <p:cNvSpPr txBox="1"/>
          <p:nvPr/>
        </p:nvSpPr>
        <p:spPr>
          <a:xfrm>
            <a:off x="2547761" y="3426903"/>
            <a:ext cx="1605447" cy="2385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950" b="1" dirty="0" smtClean="0">
                <a:latin typeface="원신한 Light" panose="020B0303000000000000" pitchFamily="50" charset="-127"/>
                <a:ea typeface="원신한 Light" panose="020B0303000000000000" pitchFamily="50" charset="-127"/>
              </a:rPr>
              <a:t>카드 클릭</a:t>
            </a:r>
            <a:endParaRPr lang="ko-KR" altLang="en-US" sz="950" b="1" dirty="0">
              <a:latin typeface="원신한 Light" panose="020B0303000000000000" pitchFamily="50" charset="-127"/>
              <a:ea typeface="원신한 Light" panose="020B0303000000000000" pitchFamily="50" charset="-127"/>
            </a:endParaRPr>
          </a:p>
        </p:txBody>
      </p:sp>
      <p:pic>
        <p:nvPicPr>
          <p:cNvPr id="25" name="그림 24"/>
          <p:cNvPicPr>
            <a:picLocks noChangeAspect="1"/>
          </p:cNvPicPr>
          <p:nvPr/>
        </p:nvPicPr>
        <p:blipFill rotWithShape="1">
          <a:blip r:embed="rId5"/>
          <a:srcRect b="3955"/>
          <a:stretch/>
        </p:blipFill>
        <p:spPr>
          <a:xfrm>
            <a:off x="4532365" y="579404"/>
            <a:ext cx="1597363" cy="2816282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26" name="오른쪽 화살표 25"/>
          <p:cNvSpPr/>
          <p:nvPr/>
        </p:nvSpPr>
        <p:spPr>
          <a:xfrm>
            <a:off x="4251964" y="1806310"/>
            <a:ext cx="205566" cy="205033"/>
          </a:xfrm>
          <a:prstGeom prst="rightArrow">
            <a:avLst/>
          </a:prstGeom>
          <a:noFill/>
          <a:ln w="19050">
            <a:solidFill>
              <a:srgbClr val="EE424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350" dirty="0"/>
          </a:p>
        </p:txBody>
      </p:sp>
      <p:sp>
        <p:nvSpPr>
          <p:cNvPr id="28" name="TextBox 27"/>
          <p:cNvSpPr txBox="1"/>
          <p:nvPr/>
        </p:nvSpPr>
        <p:spPr>
          <a:xfrm>
            <a:off x="4521949" y="3461422"/>
            <a:ext cx="1605447" cy="2385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950" b="1" dirty="0" smtClean="0">
                <a:latin typeface="원신한 Light" panose="020B0303000000000000" pitchFamily="50" charset="-127"/>
                <a:ea typeface="원신한 Light" panose="020B0303000000000000" pitchFamily="50" charset="-127"/>
              </a:rPr>
              <a:t>체크카드 선택</a:t>
            </a:r>
            <a:endParaRPr lang="ko-KR" altLang="en-US" sz="950" b="1" dirty="0">
              <a:latin typeface="원신한 Light" panose="020B0303000000000000" pitchFamily="50" charset="-127"/>
              <a:ea typeface="원신한 Light" panose="020B0303000000000000" pitchFamily="50" charset="-127"/>
            </a:endParaRPr>
          </a:p>
        </p:txBody>
      </p:sp>
      <p:pic>
        <p:nvPicPr>
          <p:cNvPr id="29" name="그림 2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565871" y="579404"/>
            <a:ext cx="1606579" cy="2816282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30" name="오른쪽 화살표 29"/>
          <p:cNvSpPr/>
          <p:nvPr/>
        </p:nvSpPr>
        <p:spPr>
          <a:xfrm>
            <a:off x="6304613" y="1789362"/>
            <a:ext cx="183822" cy="205033"/>
          </a:xfrm>
          <a:prstGeom prst="rightArrow">
            <a:avLst/>
          </a:prstGeom>
          <a:noFill/>
          <a:ln w="19050">
            <a:solidFill>
              <a:srgbClr val="EE424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350"/>
          </a:p>
        </p:txBody>
      </p:sp>
      <p:sp>
        <p:nvSpPr>
          <p:cNvPr id="31" name="TextBox 30"/>
          <p:cNvSpPr txBox="1"/>
          <p:nvPr/>
        </p:nvSpPr>
        <p:spPr>
          <a:xfrm>
            <a:off x="6542122" y="3430442"/>
            <a:ext cx="1647353" cy="2385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950" b="1" dirty="0" smtClean="0">
                <a:latin typeface="원신한 Light" panose="020B0303000000000000" pitchFamily="50" charset="-127"/>
                <a:ea typeface="원신한 Light" panose="020B0303000000000000" pitchFamily="50" charset="-127"/>
              </a:rPr>
              <a:t>메뉴 하단 </a:t>
            </a:r>
            <a:r>
              <a:rPr lang="en-US" altLang="ko-KR" sz="950" b="1" dirty="0" smtClean="0">
                <a:latin typeface="원신한 Light" panose="020B0303000000000000" pitchFamily="50" charset="-127"/>
                <a:ea typeface="원신한 Light" panose="020B0303000000000000" pitchFamily="50" charset="-127"/>
              </a:rPr>
              <a:t>‘</a:t>
            </a:r>
            <a:r>
              <a:rPr lang="ko-KR" altLang="en-US" sz="950" b="1" dirty="0" smtClean="0">
                <a:latin typeface="원신한 Light" panose="020B0303000000000000" pitchFamily="50" charset="-127"/>
                <a:ea typeface="원신한 Light" panose="020B0303000000000000" pitchFamily="50" charset="-127"/>
              </a:rPr>
              <a:t>학생증 체크카드</a:t>
            </a:r>
            <a:r>
              <a:rPr lang="en-US" altLang="ko-KR" sz="950" b="1" dirty="0" smtClean="0">
                <a:latin typeface="원신한 Light" panose="020B0303000000000000" pitchFamily="50" charset="-127"/>
                <a:ea typeface="원신한 Light" panose="020B0303000000000000" pitchFamily="50" charset="-127"/>
              </a:rPr>
              <a:t>’</a:t>
            </a:r>
            <a:endParaRPr lang="ko-KR" altLang="en-US" sz="950" b="1" dirty="0">
              <a:latin typeface="원신한 Light" panose="020B0303000000000000" pitchFamily="50" charset="-127"/>
              <a:ea typeface="원신한 Light" panose="020B0303000000000000" pitchFamily="50" charset="-127"/>
            </a:endParaRPr>
          </a:p>
        </p:txBody>
      </p:sp>
      <p:sp>
        <p:nvSpPr>
          <p:cNvPr id="33" name="오른쪽 화살표 32"/>
          <p:cNvSpPr/>
          <p:nvPr/>
        </p:nvSpPr>
        <p:spPr>
          <a:xfrm>
            <a:off x="8254466" y="1806309"/>
            <a:ext cx="183822" cy="205033"/>
          </a:xfrm>
          <a:prstGeom prst="rightArrow">
            <a:avLst/>
          </a:prstGeom>
          <a:noFill/>
          <a:ln w="19050">
            <a:solidFill>
              <a:srgbClr val="EE424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350"/>
          </a:p>
        </p:txBody>
      </p:sp>
      <p:pic>
        <p:nvPicPr>
          <p:cNvPr id="34" name="그림 3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46812" y="581430"/>
            <a:ext cx="1640377" cy="2713331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36" name="그림 35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435340" y="567559"/>
            <a:ext cx="1660882" cy="2732863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2" name="직사각형 1"/>
          <p:cNvSpPr/>
          <p:nvPr/>
        </p:nvSpPr>
        <p:spPr>
          <a:xfrm>
            <a:off x="756745" y="3091003"/>
            <a:ext cx="309268" cy="239077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38" name="Picture 2" descr="C:\Users\0062-1823\Desktop\S뱅크\9000.참고자료\개인자료\아이콘\zip아이콘\gestures\png\48 (40).png"/>
          <p:cNvPicPr>
            <a:picLocks noChangeAspect="1" noChangeArrowheads="1"/>
          </p:cNvPicPr>
          <p:nvPr/>
        </p:nvPicPr>
        <p:blipFill>
          <a:blip r:embed="rId9" cstate="print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700000">
            <a:off x="984634" y="3218375"/>
            <a:ext cx="129509" cy="2234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9" name="직사각형 38"/>
          <p:cNvSpPr/>
          <p:nvPr/>
        </p:nvSpPr>
        <p:spPr>
          <a:xfrm>
            <a:off x="3520050" y="2979207"/>
            <a:ext cx="281153" cy="197585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40" name="Picture 2" descr="C:\Users\0062-1823\Desktop\S뱅크\9000.참고자료\개인자료\아이콘\zip아이콘\gestures\png\48 (40).png"/>
          <p:cNvPicPr>
            <a:picLocks noChangeAspect="1" noChangeArrowheads="1"/>
          </p:cNvPicPr>
          <p:nvPr/>
        </p:nvPicPr>
        <p:blipFill>
          <a:blip r:embed="rId9" cstate="print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700000">
            <a:off x="3771601" y="3150859"/>
            <a:ext cx="129509" cy="2234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" name="직사각형 40"/>
          <p:cNvSpPr/>
          <p:nvPr/>
        </p:nvSpPr>
        <p:spPr>
          <a:xfrm>
            <a:off x="5301202" y="919423"/>
            <a:ext cx="786360" cy="197585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42" name="Picture 2" descr="C:\Users\0062-1823\Desktop\S뱅크\9000.참고자료\개인자료\아이콘\zip아이콘\gestures\png\48 (40).png"/>
          <p:cNvPicPr>
            <a:picLocks noChangeAspect="1" noChangeArrowheads="1"/>
          </p:cNvPicPr>
          <p:nvPr/>
        </p:nvPicPr>
        <p:blipFill>
          <a:blip r:embed="rId9" cstate="print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700000">
            <a:off x="5994597" y="1058471"/>
            <a:ext cx="129509" cy="2234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3" name="직사각형 42"/>
          <p:cNvSpPr/>
          <p:nvPr/>
        </p:nvSpPr>
        <p:spPr>
          <a:xfrm>
            <a:off x="7329706" y="2128117"/>
            <a:ext cx="786360" cy="197585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44" name="Picture 2" descr="C:\Users\0062-1823\Desktop\S뱅크\9000.참고자료\개인자료\아이콘\zip아이콘\gestures\png\48 (40).png"/>
          <p:cNvPicPr>
            <a:picLocks noChangeAspect="1" noChangeArrowheads="1"/>
          </p:cNvPicPr>
          <p:nvPr/>
        </p:nvPicPr>
        <p:blipFill>
          <a:blip r:embed="rId9" cstate="print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700000">
            <a:off x="8023101" y="2267165"/>
            <a:ext cx="129509" cy="2234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5" name="직사각형 44"/>
          <p:cNvSpPr/>
          <p:nvPr/>
        </p:nvSpPr>
        <p:spPr>
          <a:xfrm>
            <a:off x="441242" y="6266995"/>
            <a:ext cx="1681329" cy="266950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46" name="Picture 2" descr="C:\Users\0062-1823\Desktop\S뱅크\9000.참고자료\개인자료\아이콘\zip아이콘\gestures\png\48 (40).png"/>
          <p:cNvPicPr>
            <a:picLocks noChangeAspect="1" noChangeArrowheads="1"/>
          </p:cNvPicPr>
          <p:nvPr/>
        </p:nvPicPr>
        <p:blipFill>
          <a:blip r:embed="rId9" cstate="print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700000">
            <a:off x="2058451" y="6455556"/>
            <a:ext cx="129509" cy="2234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7" name="TextBox 36"/>
          <p:cNvSpPr txBox="1"/>
          <p:nvPr/>
        </p:nvSpPr>
        <p:spPr>
          <a:xfrm>
            <a:off x="6537026" y="4441978"/>
            <a:ext cx="2443637" cy="1600438"/>
          </a:xfrm>
          <a:prstGeom prst="rect">
            <a:avLst/>
          </a:prstGeom>
          <a:noFill/>
          <a:ln w="28575"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ko-KR" alt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학번</a:t>
            </a:r>
            <a:r>
              <a:rPr lang="en-US" altLang="ko-K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학과명</a:t>
            </a:r>
            <a:endParaRPr lang="en-US" altLang="ko-KR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ko-KR" altLang="en-US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불일치시</a:t>
            </a:r>
            <a:r>
              <a:rPr lang="ko-KR" alt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en-US" altLang="ko-KR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ko-KR" altLang="en-US" sz="24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카드 발급불가</a:t>
            </a:r>
            <a:r>
              <a:rPr lang="en-US" altLang="ko-KR" sz="24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!!!</a:t>
            </a:r>
          </a:p>
          <a:p>
            <a:endParaRPr lang="en-US" altLang="ko-KR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ko-KR" altLang="en-US" sz="20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반드시 확인</a:t>
            </a:r>
            <a:r>
              <a:rPr lang="en-US" altLang="ko-KR" sz="20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!!</a:t>
            </a:r>
            <a:endParaRPr lang="ko-KR" altLang="en-US" sz="2000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0584921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02476" y="92622"/>
            <a:ext cx="39413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>
                <a:solidFill>
                  <a:schemeClr val="bg1">
                    <a:lumMod val="50000"/>
                  </a:schemeClr>
                </a:solidFill>
                <a:latin typeface="원신한 Medium" panose="020B0603000000000000" pitchFamily="50" charset="-127"/>
                <a:ea typeface="원신한 Medium" panose="020B0603000000000000" pitchFamily="50" charset="-127"/>
              </a:rPr>
              <a:t>02  </a:t>
            </a:r>
            <a:r>
              <a:rPr lang="ko-KR" altLang="en-US" dirty="0" smtClean="0">
                <a:solidFill>
                  <a:srgbClr val="EE4242"/>
                </a:solidFill>
                <a:latin typeface="원신한 Medium" panose="020B0603000000000000" pitchFamily="50" charset="-127"/>
                <a:ea typeface="원신한 Medium" panose="020B0603000000000000" pitchFamily="50" charset="-127"/>
              </a:rPr>
              <a:t>입출금통장</a:t>
            </a:r>
            <a:r>
              <a:rPr lang="en-US" altLang="ko-KR" dirty="0" smtClean="0">
                <a:solidFill>
                  <a:srgbClr val="EE4242"/>
                </a:solidFill>
                <a:latin typeface="원신한 Medium" panose="020B0603000000000000" pitchFamily="50" charset="-127"/>
                <a:ea typeface="원신한 Medium" panose="020B0603000000000000" pitchFamily="50" charset="-127"/>
              </a:rPr>
              <a:t>&amp;</a:t>
            </a:r>
            <a:r>
              <a:rPr lang="ko-KR" altLang="en-US" dirty="0" smtClean="0">
                <a:solidFill>
                  <a:srgbClr val="EE4242"/>
                </a:solidFill>
                <a:latin typeface="원신한 Medium" panose="020B0603000000000000" pitchFamily="50" charset="-127"/>
                <a:ea typeface="원신한 Medium" panose="020B0603000000000000" pitchFamily="50" charset="-127"/>
              </a:rPr>
              <a:t>카드 신규</a:t>
            </a:r>
            <a:endParaRPr lang="ko-KR" altLang="en-US" dirty="0">
              <a:solidFill>
                <a:srgbClr val="EE4242"/>
              </a:solidFill>
              <a:latin typeface="원신한 Medium" panose="020B0603000000000000" pitchFamily="50" charset="-127"/>
              <a:ea typeface="원신한 Medium" panose="020B0603000000000000" pitchFamily="50" charset="-127"/>
            </a:endParaRPr>
          </a:p>
        </p:txBody>
      </p:sp>
      <p:sp>
        <p:nvSpPr>
          <p:cNvPr id="5" name="직사각형 4"/>
          <p:cNvSpPr/>
          <p:nvPr/>
        </p:nvSpPr>
        <p:spPr>
          <a:xfrm>
            <a:off x="134008" y="76856"/>
            <a:ext cx="378373" cy="45719"/>
          </a:xfrm>
          <a:prstGeom prst="rect">
            <a:avLst/>
          </a:prstGeom>
          <a:solidFill>
            <a:srgbClr val="EE424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6" name="그림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577"/>
          <a:stretch/>
        </p:blipFill>
        <p:spPr>
          <a:xfrm>
            <a:off x="468313" y="3722845"/>
            <a:ext cx="1613046" cy="2765045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7" name="TextBox 6"/>
          <p:cNvSpPr txBox="1"/>
          <p:nvPr/>
        </p:nvSpPr>
        <p:spPr>
          <a:xfrm>
            <a:off x="468313" y="6553582"/>
            <a:ext cx="1613046" cy="2385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950" b="1" dirty="0" smtClean="0">
                <a:latin typeface="원신한 Light" panose="020B0303000000000000" pitchFamily="50" charset="-127"/>
                <a:ea typeface="원신한 Light" panose="020B0303000000000000" pitchFamily="50" charset="-127"/>
              </a:rPr>
              <a:t>학적정보 입력</a:t>
            </a:r>
            <a:endParaRPr lang="ko-KR" altLang="en-US" sz="950" b="1" dirty="0">
              <a:latin typeface="원신한 Light" panose="020B0303000000000000" pitchFamily="50" charset="-127"/>
              <a:ea typeface="원신한 Light" panose="020B0303000000000000" pitchFamily="50" charset="-127"/>
            </a:endParaRPr>
          </a:p>
        </p:txBody>
      </p:sp>
      <p:pic>
        <p:nvPicPr>
          <p:cNvPr id="8" name="그림 7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033"/>
          <a:stretch/>
        </p:blipFill>
        <p:spPr>
          <a:xfrm>
            <a:off x="2467835" y="3731916"/>
            <a:ext cx="1623505" cy="2757299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9" name="오른쪽 화살표 8"/>
          <p:cNvSpPr/>
          <p:nvPr/>
        </p:nvSpPr>
        <p:spPr>
          <a:xfrm>
            <a:off x="2187717" y="5074002"/>
            <a:ext cx="183822" cy="205033"/>
          </a:xfrm>
          <a:prstGeom prst="rightArrow">
            <a:avLst/>
          </a:prstGeom>
          <a:noFill/>
          <a:ln w="19050">
            <a:solidFill>
              <a:srgbClr val="EE424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350"/>
          </a:p>
        </p:txBody>
      </p:sp>
      <p:sp>
        <p:nvSpPr>
          <p:cNvPr id="10" name="TextBox 9"/>
          <p:cNvSpPr txBox="1"/>
          <p:nvPr/>
        </p:nvSpPr>
        <p:spPr>
          <a:xfrm>
            <a:off x="2482960" y="6530316"/>
            <a:ext cx="1592614" cy="2385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950" b="1" dirty="0" smtClean="0">
                <a:latin typeface="원신한 Light" panose="020B0303000000000000" pitchFamily="50" charset="-127"/>
                <a:ea typeface="원신한 Light" panose="020B0303000000000000" pitchFamily="50" charset="-127"/>
              </a:rPr>
              <a:t>기타정보 입력</a:t>
            </a:r>
            <a:endParaRPr lang="ko-KR" altLang="en-US" sz="950" b="1" dirty="0">
              <a:latin typeface="원신한 Light" panose="020B0303000000000000" pitchFamily="50" charset="-127"/>
              <a:ea typeface="원신한 Light" panose="020B0303000000000000" pitchFamily="50" charset="-127"/>
            </a:endParaRPr>
          </a:p>
        </p:txBody>
      </p:sp>
      <p:sp>
        <p:nvSpPr>
          <p:cNvPr id="14" name="오른쪽 화살표 13"/>
          <p:cNvSpPr/>
          <p:nvPr/>
        </p:nvSpPr>
        <p:spPr>
          <a:xfrm>
            <a:off x="4189678" y="5056887"/>
            <a:ext cx="205566" cy="205033"/>
          </a:xfrm>
          <a:prstGeom prst="rightArrow">
            <a:avLst/>
          </a:prstGeom>
          <a:noFill/>
          <a:ln w="19050">
            <a:solidFill>
              <a:srgbClr val="EE424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350" dirty="0"/>
          </a:p>
        </p:txBody>
      </p:sp>
      <p:pic>
        <p:nvPicPr>
          <p:cNvPr id="16" name="그림 15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154"/>
          <a:stretch/>
        </p:blipFill>
        <p:spPr>
          <a:xfrm>
            <a:off x="4470082" y="3731916"/>
            <a:ext cx="1617075" cy="2791387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18" name="TextBox 17"/>
          <p:cNvSpPr txBox="1"/>
          <p:nvPr/>
        </p:nvSpPr>
        <p:spPr>
          <a:xfrm>
            <a:off x="4470082" y="6541128"/>
            <a:ext cx="1613047" cy="2385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950" b="1" dirty="0" smtClean="0">
                <a:latin typeface="원신한 Light" panose="020B0303000000000000" pitchFamily="50" charset="-127"/>
                <a:ea typeface="원신한 Light" panose="020B0303000000000000" pitchFamily="50" charset="-127"/>
              </a:rPr>
              <a:t>신청 완료</a:t>
            </a:r>
            <a:endParaRPr lang="ko-KR" altLang="en-US" sz="950" b="1" dirty="0">
              <a:latin typeface="원신한 Light" panose="020B0303000000000000" pitchFamily="50" charset="-127"/>
              <a:ea typeface="원신한 Light" panose="020B0303000000000000" pitchFamily="50" charset="-127"/>
            </a:endParaRPr>
          </a:p>
        </p:txBody>
      </p:sp>
      <p:pic>
        <p:nvPicPr>
          <p:cNvPr id="19" name="Picture 3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29"/>
          <a:stretch/>
        </p:blipFill>
        <p:spPr bwMode="auto">
          <a:xfrm>
            <a:off x="458362" y="491158"/>
            <a:ext cx="1629956" cy="2776416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TextBox 19"/>
          <p:cNvSpPr txBox="1"/>
          <p:nvPr/>
        </p:nvSpPr>
        <p:spPr>
          <a:xfrm>
            <a:off x="434997" y="3266552"/>
            <a:ext cx="1637764" cy="2385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950" b="1" dirty="0" smtClean="0">
                <a:latin typeface="원신한 Light" panose="020B0303000000000000" pitchFamily="50" charset="-127"/>
                <a:ea typeface="원신한 Light" panose="020B0303000000000000" pitchFamily="50" charset="-127"/>
              </a:rPr>
              <a:t>신분증 촬영</a:t>
            </a:r>
            <a:endParaRPr lang="ko-KR" altLang="en-US" sz="950" b="1" dirty="0">
              <a:latin typeface="원신한 Light" panose="020B0303000000000000" pitchFamily="50" charset="-127"/>
              <a:ea typeface="원신한 Light" panose="020B0303000000000000" pitchFamily="50" charset="-127"/>
            </a:endParaRPr>
          </a:p>
        </p:txBody>
      </p:sp>
      <p:pic>
        <p:nvPicPr>
          <p:cNvPr id="21" name="그림 2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5400000">
            <a:off x="236756" y="1044427"/>
            <a:ext cx="2057402" cy="1292772"/>
          </a:xfrm>
          <a:prstGeom prst="rect">
            <a:avLst/>
          </a:prstGeom>
        </p:spPr>
      </p:pic>
      <p:sp>
        <p:nvSpPr>
          <p:cNvPr id="22" name="오른쪽 화살표 21"/>
          <p:cNvSpPr/>
          <p:nvPr/>
        </p:nvSpPr>
        <p:spPr>
          <a:xfrm>
            <a:off x="2201415" y="1806310"/>
            <a:ext cx="183822" cy="205033"/>
          </a:xfrm>
          <a:prstGeom prst="rightArrow">
            <a:avLst/>
          </a:prstGeom>
          <a:noFill/>
          <a:ln w="19050">
            <a:solidFill>
              <a:srgbClr val="EE424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350" dirty="0"/>
          </a:p>
        </p:txBody>
      </p:sp>
      <p:sp>
        <p:nvSpPr>
          <p:cNvPr id="23" name="오른쪽 화살표 22"/>
          <p:cNvSpPr/>
          <p:nvPr/>
        </p:nvSpPr>
        <p:spPr>
          <a:xfrm>
            <a:off x="4125837" y="1806310"/>
            <a:ext cx="205566" cy="205033"/>
          </a:xfrm>
          <a:prstGeom prst="rightArrow">
            <a:avLst/>
          </a:prstGeom>
          <a:noFill/>
          <a:ln w="19050">
            <a:solidFill>
              <a:srgbClr val="EE424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350" dirty="0"/>
          </a:p>
        </p:txBody>
      </p:sp>
      <p:sp>
        <p:nvSpPr>
          <p:cNvPr id="24" name="오른쪽 화살표 23"/>
          <p:cNvSpPr/>
          <p:nvPr/>
        </p:nvSpPr>
        <p:spPr>
          <a:xfrm>
            <a:off x="6178485" y="1789362"/>
            <a:ext cx="183822" cy="205033"/>
          </a:xfrm>
          <a:prstGeom prst="rightArrow">
            <a:avLst/>
          </a:prstGeom>
          <a:noFill/>
          <a:ln w="19050">
            <a:solidFill>
              <a:srgbClr val="EE424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350"/>
          </a:p>
        </p:txBody>
      </p:sp>
      <p:sp>
        <p:nvSpPr>
          <p:cNvPr id="25" name="오른쪽 화살표 24"/>
          <p:cNvSpPr/>
          <p:nvPr/>
        </p:nvSpPr>
        <p:spPr>
          <a:xfrm>
            <a:off x="8112575" y="1806309"/>
            <a:ext cx="183822" cy="205033"/>
          </a:xfrm>
          <a:prstGeom prst="rightArrow">
            <a:avLst/>
          </a:prstGeom>
          <a:noFill/>
          <a:ln w="19050">
            <a:solidFill>
              <a:srgbClr val="EE424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350"/>
          </a:p>
        </p:txBody>
      </p:sp>
      <p:sp>
        <p:nvSpPr>
          <p:cNvPr id="26" name="직사각형 25"/>
          <p:cNvSpPr/>
          <p:nvPr/>
        </p:nvSpPr>
        <p:spPr>
          <a:xfrm>
            <a:off x="5297346" y="1987528"/>
            <a:ext cx="268076" cy="2522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27" name="그림 2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418016" y="494724"/>
            <a:ext cx="1624709" cy="2765045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28" name="TextBox 27"/>
          <p:cNvSpPr txBox="1"/>
          <p:nvPr/>
        </p:nvSpPr>
        <p:spPr>
          <a:xfrm>
            <a:off x="6418017" y="3270280"/>
            <a:ext cx="1597744" cy="2385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950" b="1" dirty="0" smtClean="0">
                <a:latin typeface="원신한 Light" panose="020B0303000000000000" pitchFamily="50" charset="-127"/>
                <a:ea typeface="원신한 Light" panose="020B0303000000000000" pitchFamily="50" charset="-127"/>
              </a:rPr>
              <a:t>약관 동의</a:t>
            </a:r>
            <a:endParaRPr lang="ko-KR" altLang="en-US" sz="950" b="1" dirty="0">
              <a:latin typeface="원신한 Light" panose="020B0303000000000000" pitchFamily="50" charset="-127"/>
              <a:ea typeface="원신한 Light" panose="020B0303000000000000" pitchFamily="50" charset="-127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2445340" y="3280241"/>
            <a:ext cx="3513307" cy="2385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950" b="1" dirty="0" smtClean="0">
                <a:latin typeface="원신한 Light" panose="020B0303000000000000" pitchFamily="50" charset="-127"/>
                <a:ea typeface="원신한 Light" panose="020B0303000000000000" pitchFamily="50" charset="-127"/>
              </a:rPr>
              <a:t>추가인증 진행</a:t>
            </a:r>
            <a:endParaRPr lang="ko-KR" altLang="en-US" sz="950" b="1" dirty="0">
              <a:latin typeface="원신한 Light" panose="020B0303000000000000" pitchFamily="50" charset="-127"/>
              <a:ea typeface="원신한 Light" panose="020B0303000000000000" pitchFamily="50" charset="-127"/>
            </a:endParaRPr>
          </a:p>
        </p:txBody>
      </p:sp>
      <p:pic>
        <p:nvPicPr>
          <p:cNvPr id="30" name="Picture 2"/>
          <p:cNvPicPr>
            <a:picLocks noChangeAspect="1" noChangeArrowheads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16"/>
          <a:stretch/>
        </p:blipFill>
        <p:spPr bwMode="auto">
          <a:xfrm>
            <a:off x="2417028" y="509098"/>
            <a:ext cx="1653930" cy="2765562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" name="Picture 3"/>
          <p:cNvPicPr>
            <a:picLocks noChangeAspect="1" noChangeArrowheads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79"/>
          <a:stretch/>
        </p:blipFill>
        <p:spPr bwMode="auto">
          <a:xfrm>
            <a:off x="4354745" y="491158"/>
            <a:ext cx="1603903" cy="2755607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" name="직사각형 31"/>
          <p:cNvSpPr/>
          <p:nvPr/>
        </p:nvSpPr>
        <p:spPr>
          <a:xfrm>
            <a:off x="2355763" y="2711058"/>
            <a:ext cx="1776460" cy="560856"/>
          </a:xfrm>
          <a:prstGeom prst="rect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56" tIns="60928" rIns="121856" bIns="60928" spcCol="0" rtlCol="0" anchor="ctr"/>
          <a:lstStyle/>
          <a:p>
            <a:pPr algn="ctr" defTabSz="1217879"/>
            <a:r>
              <a:rPr lang="ko-KR" altLang="en-US" sz="900" dirty="0" smtClean="0">
                <a:solidFill>
                  <a:srgbClr val="FF0000"/>
                </a:solidFill>
                <a:latin typeface="원신한 Light" panose="020B0303000000000000" pitchFamily="50" charset="-127"/>
                <a:ea typeface="원신한 Light" panose="020B0303000000000000" pitchFamily="50" charset="-127"/>
              </a:rPr>
              <a:t>신한은행 계좌가 있는 경우</a:t>
            </a:r>
            <a:endParaRPr lang="en-US" altLang="ko-KR" sz="900" dirty="0" smtClean="0">
              <a:solidFill>
                <a:srgbClr val="FF0000"/>
              </a:solidFill>
              <a:latin typeface="원신한 Light" panose="020B0303000000000000" pitchFamily="50" charset="-127"/>
              <a:ea typeface="원신한 Light" panose="020B0303000000000000" pitchFamily="50" charset="-127"/>
            </a:endParaRPr>
          </a:p>
          <a:p>
            <a:pPr algn="ctr" defTabSz="1217879"/>
            <a:r>
              <a:rPr lang="ko-KR" altLang="en-US" sz="900" dirty="0" smtClean="0">
                <a:solidFill>
                  <a:srgbClr val="FF0000"/>
                </a:solidFill>
                <a:latin typeface="원신한 Light" panose="020B0303000000000000" pitchFamily="50" charset="-127"/>
                <a:ea typeface="원신한 Light" panose="020B0303000000000000" pitchFamily="50" charset="-127"/>
              </a:rPr>
              <a:t>☞ 계좌 정보로 인증</a:t>
            </a:r>
            <a:endParaRPr lang="ko-KR" altLang="en-US" sz="900" dirty="0">
              <a:solidFill>
                <a:srgbClr val="FF0000"/>
              </a:solidFill>
              <a:latin typeface="원신한 Light" panose="020B0303000000000000" pitchFamily="50" charset="-127"/>
              <a:ea typeface="원신한 Light" panose="020B0303000000000000" pitchFamily="50" charset="-127"/>
            </a:endParaRPr>
          </a:p>
        </p:txBody>
      </p:sp>
      <p:sp>
        <p:nvSpPr>
          <p:cNvPr id="33" name="직사각형 32"/>
          <p:cNvSpPr/>
          <p:nvPr/>
        </p:nvSpPr>
        <p:spPr>
          <a:xfrm>
            <a:off x="4285243" y="2599459"/>
            <a:ext cx="1757267" cy="686980"/>
          </a:xfrm>
          <a:prstGeom prst="rect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56" tIns="60928" rIns="121856" bIns="60928" spcCol="0" rtlCol="0" anchor="ctr"/>
          <a:lstStyle/>
          <a:p>
            <a:pPr algn="ctr" defTabSz="1217879"/>
            <a:r>
              <a:rPr lang="ko-KR" altLang="en-US" sz="900" dirty="0" smtClean="0">
                <a:solidFill>
                  <a:srgbClr val="FF0000"/>
                </a:solidFill>
                <a:latin typeface="원신한 Light" panose="020B0303000000000000" pitchFamily="50" charset="-127"/>
                <a:ea typeface="원신한 Light" panose="020B0303000000000000" pitchFamily="50" charset="-127"/>
              </a:rPr>
              <a:t>신한은행 계좌가 없는 경우</a:t>
            </a:r>
            <a:endParaRPr lang="en-US" altLang="ko-KR" sz="900" dirty="0" smtClean="0">
              <a:solidFill>
                <a:srgbClr val="FF0000"/>
              </a:solidFill>
              <a:latin typeface="원신한 Light" panose="020B0303000000000000" pitchFamily="50" charset="-127"/>
              <a:ea typeface="원신한 Light" panose="020B0303000000000000" pitchFamily="50" charset="-127"/>
            </a:endParaRPr>
          </a:p>
          <a:p>
            <a:pPr algn="ctr" defTabSz="1217879"/>
            <a:r>
              <a:rPr lang="ko-KR" altLang="en-US" sz="900" dirty="0" smtClean="0">
                <a:solidFill>
                  <a:srgbClr val="FF0000"/>
                </a:solidFill>
                <a:latin typeface="원신한 Light" panose="020B0303000000000000" pitchFamily="50" charset="-127"/>
                <a:ea typeface="원신한 Light" panose="020B0303000000000000" pitchFamily="50" charset="-127"/>
              </a:rPr>
              <a:t>① </a:t>
            </a:r>
            <a:r>
              <a:rPr lang="ko-KR" altLang="en-US" sz="900" dirty="0">
                <a:solidFill>
                  <a:srgbClr val="FF0000"/>
                </a:solidFill>
                <a:latin typeface="원신한 Light" panose="020B0303000000000000" pitchFamily="50" charset="-127"/>
                <a:ea typeface="원신한 Light" panose="020B0303000000000000" pitchFamily="50" charset="-127"/>
              </a:rPr>
              <a:t>안면인증 </a:t>
            </a:r>
            <a:endParaRPr lang="en-US" altLang="ko-KR" sz="900" dirty="0" smtClean="0">
              <a:solidFill>
                <a:srgbClr val="FF0000"/>
              </a:solidFill>
              <a:latin typeface="원신한 Light" panose="020B0303000000000000" pitchFamily="50" charset="-127"/>
              <a:ea typeface="원신한 Light" panose="020B0303000000000000" pitchFamily="50" charset="-127"/>
            </a:endParaRPr>
          </a:p>
          <a:p>
            <a:pPr algn="ctr" defTabSz="1217879"/>
            <a:r>
              <a:rPr lang="ko-KR" altLang="en-US" sz="900" dirty="0" smtClean="0">
                <a:solidFill>
                  <a:srgbClr val="FF0000"/>
                </a:solidFill>
                <a:latin typeface="원신한 Light" panose="020B0303000000000000" pitchFamily="50" charset="-127"/>
                <a:ea typeface="원신한 Light" panose="020B0303000000000000" pitchFamily="50" charset="-127"/>
              </a:rPr>
              <a:t>② </a:t>
            </a:r>
            <a:r>
              <a:rPr lang="ko-KR" altLang="en-US" sz="900" dirty="0">
                <a:solidFill>
                  <a:srgbClr val="FF0000"/>
                </a:solidFill>
                <a:latin typeface="원신한 Light" panose="020B0303000000000000" pitchFamily="50" charset="-127"/>
                <a:ea typeface="원신한 Light" panose="020B0303000000000000" pitchFamily="50" charset="-127"/>
              </a:rPr>
              <a:t>다른</a:t>
            </a:r>
            <a:r>
              <a:rPr lang="en-US" altLang="ko-KR" sz="900" dirty="0" smtClean="0">
                <a:solidFill>
                  <a:srgbClr val="FF0000"/>
                </a:solidFill>
                <a:latin typeface="원신한 Light" panose="020B0303000000000000" pitchFamily="50" charset="-127"/>
                <a:ea typeface="원신한 Light" panose="020B0303000000000000" pitchFamily="50" charset="-127"/>
              </a:rPr>
              <a:t> </a:t>
            </a:r>
            <a:r>
              <a:rPr lang="ko-KR" altLang="en-US" sz="900" dirty="0" smtClean="0">
                <a:solidFill>
                  <a:srgbClr val="FF0000"/>
                </a:solidFill>
                <a:latin typeface="원신한 Light" panose="020B0303000000000000" pitchFamily="50" charset="-127"/>
                <a:ea typeface="원신한 Light" panose="020B0303000000000000" pitchFamily="50" charset="-127"/>
              </a:rPr>
              <a:t>은행 계좌인증 </a:t>
            </a:r>
            <a:endParaRPr lang="en-US" altLang="ko-KR" sz="900" dirty="0" smtClean="0">
              <a:solidFill>
                <a:srgbClr val="FF0000"/>
              </a:solidFill>
              <a:latin typeface="원신한 Light" panose="020B0303000000000000" pitchFamily="50" charset="-127"/>
              <a:ea typeface="원신한 Light" panose="020B0303000000000000" pitchFamily="50" charset="-127"/>
            </a:endParaRPr>
          </a:p>
          <a:p>
            <a:pPr algn="ctr" defTabSz="1217879"/>
            <a:r>
              <a:rPr lang="ko-KR" altLang="en-US" sz="900" dirty="0">
                <a:solidFill>
                  <a:srgbClr val="FF0000"/>
                </a:solidFill>
                <a:latin typeface="원신한 Light" panose="020B0303000000000000" pitchFamily="50" charset="-127"/>
                <a:ea typeface="원신한 Light" panose="020B0303000000000000" pitchFamily="50" charset="-127"/>
              </a:rPr>
              <a:t>③</a:t>
            </a:r>
            <a:r>
              <a:rPr lang="ko-KR" altLang="en-US" sz="900" dirty="0" smtClean="0">
                <a:solidFill>
                  <a:srgbClr val="FF0000"/>
                </a:solidFill>
                <a:latin typeface="원신한 Light" panose="020B0303000000000000" pitchFamily="50" charset="-127"/>
                <a:ea typeface="원신한 Light" panose="020B0303000000000000" pitchFamily="50" charset="-127"/>
              </a:rPr>
              <a:t> </a:t>
            </a:r>
            <a:r>
              <a:rPr lang="ko-KR" altLang="en-US" sz="900" dirty="0">
                <a:solidFill>
                  <a:srgbClr val="FF0000"/>
                </a:solidFill>
                <a:latin typeface="원신한 Light" panose="020B0303000000000000" pitchFamily="50" charset="-127"/>
                <a:ea typeface="원신한 Light" panose="020B0303000000000000" pitchFamily="50" charset="-127"/>
              </a:rPr>
              <a:t>영상통화 </a:t>
            </a:r>
            <a:r>
              <a:rPr lang="ko-KR" altLang="en-US" sz="900" dirty="0" smtClean="0">
                <a:solidFill>
                  <a:srgbClr val="FF0000"/>
                </a:solidFill>
                <a:latin typeface="원신한 Light" panose="020B0303000000000000" pitchFamily="50" charset="-127"/>
                <a:ea typeface="원신한 Light" panose="020B0303000000000000" pitchFamily="50" charset="-127"/>
              </a:rPr>
              <a:t>中 택</a:t>
            </a:r>
            <a:r>
              <a:rPr lang="en-US" altLang="ko-KR" sz="900" dirty="0" smtClean="0">
                <a:solidFill>
                  <a:srgbClr val="FF0000"/>
                </a:solidFill>
                <a:latin typeface="원신한 Light" panose="020B0303000000000000" pitchFamily="50" charset="-127"/>
                <a:ea typeface="원신한 Light" panose="020B0303000000000000" pitchFamily="50" charset="-127"/>
              </a:rPr>
              <a:t>1</a:t>
            </a:r>
            <a:endParaRPr lang="ko-KR" altLang="en-US" sz="900" dirty="0">
              <a:solidFill>
                <a:srgbClr val="FF0000"/>
              </a:solidFill>
              <a:latin typeface="원신한 Light" panose="020B0303000000000000" pitchFamily="50" charset="-127"/>
              <a:ea typeface="원신한 Light" panose="020B0303000000000000" pitchFamily="50" charset="-127"/>
            </a:endParaRPr>
          </a:p>
        </p:txBody>
      </p:sp>
      <p:sp>
        <p:nvSpPr>
          <p:cNvPr id="34" name="직사각형 33"/>
          <p:cNvSpPr/>
          <p:nvPr/>
        </p:nvSpPr>
        <p:spPr>
          <a:xfrm>
            <a:off x="357801" y="445017"/>
            <a:ext cx="5736511" cy="3048190"/>
          </a:xfrm>
          <a:prstGeom prst="rect">
            <a:avLst/>
          </a:prstGeom>
          <a:noFill/>
          <a:ln w="25400">
            <a:solidFill>
              <a:srgbClr val="EE4242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5" name="직사각형 34"/>
          <p:cNvSpPr/>
          <p:nvPr/>
        </p:nvSpPr>
        <p:spPr>
          <a:xfrm>
            <a:off x="4455557" y="441076"/>
            <a:ext cx="1653837" cy="467165"/>
          </a:xfrm>
          <a:prstGeom prst="rect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56" tIns="60928" rIns="121856" bIns="60928" spcCol="0" rtlCol="0" anchor="ctr"/>
          <a:lstStyle/>
          <a:p>
            <a:pPr algn="ctr" defTabSz="1217879"/>
            <a:r>
              <a:rPr lang="ko-KR" altLang="en-US" sz="900" dirty="0" smtClean="0">
                <a:solidFill>
                  <a:srgbClr val="FF0000"/>
                </a:solidFill>
                <a:latin typeface="원신한 Light" panose="020B0303000000000000" pitchFamily="50" charset="-127"/>
                <a:ea typeface="원신한 Light" panose="020B0303000000000000" pitchFamily="50" charset="-127"/>
              </a:rPr>
              <a:t>체크카드만 신규하는 경우</a:t>
            </a:r>
            <a:endParaRPr lang="en-US" altLang="ko-KR" sz="900" dirty="0">
              <a:solidFill>
                <a:srgbClr val="FF0000"/>
              </a:solidFill>
              <a:latin typeface="원신한 Light" panose="020B0303000000000000" pitchFamily="50" charset="-127"/>
              <a:ea typeface="원신한 Light" panose="020B0303000000000000" pitchFamily="50" charset="-127"/>
            </a:endParaRPr>
          </a:p>
          <a:p>
            <a:pPr algn="ctr" defTabSz="1217879"/>
            <a:r>
              <a:rPr lang="ko-KR" altLang="en-US" sz="900" dirty="0" smtClean="0">
                <a:solidFill>
                  <a:srgbClr val="FF0000"/>
                </a:solidFill>
                <a:latin typeface="원신한 Light" panose="020B0303000000000000" pitchFamily="50" charset="-127"/>
                <a:ea typeface="원신한 Light" panose="020B0303000000000000" pitchFamily="50" charset="-127"/>
              </a:rPr>
              <a:t>해당 프로세스가 생략됩니다</a:t>
            </a:r>
            <a:r>
              <a:rPr lang="en-US" altLang="ko-KR" sz="900" dirty="0" smtClean="0">
                <a:solidFill>
                  <a:srgbClr val="FF0000"/>
                </a:solidFill>
                <a:latin typeface="원신한 Light" panose="020B0303000000000000" pitchFamily="50" charset="-127"/>
                <a:ea typeface="원신한 Light" panose="020B0303000000000000" pitchFamily="50" charset="-127"/>
              </a:rPr>
              <a:t>.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6360881" y="4094729"/>
            <a:ext cx="2443637" cy="1600438"/>
          </a:xfrm>
          <a:prstGeom prst="rect">
            <a:avLst/>
          </a:prstGeom>
          <a:noFill/>
          <a:ln w="28575"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ko-KR" alt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학번</a:t>
            </a:r>
            <a:r>
              <a:rPr lang="en-US" altLang="ko-K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학과명</a:t>
            </a:r>
            <a:endParaRPr lang="en-US" altLang="ko-KR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ko-KR" altLang="en-US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불일치시</a:t>
            </a:r>
            <a:r>
              <a:rPr lang="ko-KR" alt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en-US" altLang="ko-KR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ko-KR" altLang="en-US" sz="24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카드 발급불가</a:t>
            </a:r>
            <a:r>
              <a:rPr lang="en-US" altLang="ko-KR" sz="24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!!!</a:t>
            </a:r>
          </a:p>
          <a:p>
            <a:endParaRPr lang="en-US" altLang="ko-KR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ko-KR" altLang="en-US" sz="20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반드시 확인</a:t>
            </a:r>
            <a:r>
              <a:rPr lang="en-US" altLang="ko-KR" sz="20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!!</a:t>
            </a:r>
            <a:endParaRPr lang="ko-KR" altLang="en-US" sz="2000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37248281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문서" ma:contentTypeID="0x0101000BB95A6180AB5C41969B603FF391DE41" ma:contentTypeVersion="0" ma:contentTypeDescription="새 문서를 만듭니다." ma:contentTypeScope="" ma:versionID="fd0431ccb364fac4ca578047f546fece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98509c16e2068e4d5d0612c501c19757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콘텐츠 형식"/>
        <xsd:element ref="dc:title" minOccurs="0" maxOccurs="1" ma:index="4" ma:displayName="제목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778616AE-F838-4CDB-8B18-AE9E88203B52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80B2EB37-A43B-4894-B8F3-0B7F0E86352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66CDE38F-19A8-41D0-82ED-DCDF95BC2128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114</TotalTime>
  <Words>185</Words>
  <Application>Microsoft Office PowerPoint</Application>
  <PresentationFormat>화면 슬라이드 쇼(4:3)</PresentationFormat>
  <Paragraphs>49</Paragraphs>
  <Slides>5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6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5</vt:i4>
      </vt:variant>
    </vt:vector>
  </HeadingPairs>
  <TitlesOfParts>
    <vt:vector size="12" baseType="lpstr">
      <vt:lpstr>맑은 고딕</vt:lpstr>
      <vt:lpstr>원신한 Light</vt:lpstr>
      <vt:lpstr>원신한 Medium</vt:lpstr>
      <vt:lpstr>Arial</vt:lpstr>
      <vt:lpstr>Calibri</vt:lpstr>
      <vt:lpstr>Calibri Light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전수연(13200267)</dc:creator>
  <cp:lastModifiedBy>Windows 사용자</cp:lastModifiedBy>
  <cp:revision>17</cp:revision>
  <dcterms:created xsi:type="dcterms:W3CDTF">2019-10-31T00:09:23Z</dcterms:created>
  <dcterms:modified xsi:type="dcterms:W3CDTF">2020-01-22T04:12:03Z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0x0101000BB95A6180AB5C41969B603FF391DE41</vt:lpwstr>
  </property>
</Properties>
</file>