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66" r:id="rId7"/>
    <p:sldId id="267" r:id="rId8"/>
    <p:sldId id="260" r:id="rId9"/>
    <p:sldId id="268" r:id="rId10"/>
  </p:sldIdLst>
  <p:sldSz cx="6858000" cy="9144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7" d="100"/>
          <a:sy n="87" d="100"/>
        </p:scale>
        <p:origin x="2904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9B2D5-C8A4-446E-879D-05BB89CF757A}" type="datetimeFigureOut">
              <a:rPr lang="ko-KR" altLang="en-US" smtClean="0"/>
              <a:t>2020-02-11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003F2-C298-4CA1-81FF-70A2C4089D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906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003F2-C298-4CA1-81FF-70A2C4089D5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417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A4CE9-B8BE-4CEA-83E8-C20B84F68ABF}" type="datetimeFigureOut">
              <a:rPr lang="ko-KR" altLang="en-US" smtClean="0"/>
              <a:pPr/>
              <a:t>2020-02-11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D443A-B05E-4272-8BA5-6B71443CAB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17" t="3289" r="52672" b="38755"/>
          <a:stretch>
            <a:fillRect/>
          </a:stretch>
        </p:blipFill>
        <p:spPr bwMode="auto">
          <a:xfrm>
            <a:off x="404664" y="2699792"/>
            <a:ext cx="590465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0"/>
          <p:cNvSpPr>
            <a:spLocks noChangeArrowheads="1"/>
          </p:cNvSpPr>
          <p:nvPr/>
        </p:nvSpPr>
        <p:spPr bwMode="auto">
          <a:xfrm>
            <a:off x="0" y="1043608"/>
            <a:ext cx="2089150" cy="2921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3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❖</a:t>
            </a:r>
            <a:r>
              <a:rPr lang="ko-KR" altLang="en-US" sz="1300" b="1" dirty="0">
                <a:solidFill>
                  <a:schemeClr val="bg1"/>
                </a:solidFill>
              </a:rPr>
              <a:t> 메뉴 진행 화면 안내</a:t>
            </a:r>
          </a:p>
        </p:txBody>
      </p:sp>
      <p:pic>
        <p:nvPicPr>
          <p:cNvPr id="6" name="Picture 4" descr="S20_PPT_3-01"/>
          <p:cNvPicPr>
            <a:picLocks noChangeAspect="1" noChangeArrowheads="1"/>
          </p:cNvPicPr>
          <p:nvPr/>
        </p:nvPicPr>
        <p:blipFill>
          <a:blip r:embed="rId3" cstate="print"/>
          <a:srcRect b="89096"/>
          <a:stretch>
            <a:fillRect/>
          </a:stretch>
        </p:blipFill>
        <p:spPr bwMode="auto">
          <a:xfrm>
            <a:off x="0" y="0"/>
            <a:ext cx="6858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0"/>
          <p:cNvSpPr>
            <a:spLocks noChangeArrowheads="1"/>
          </p:cNvSpPr>
          <p:nvPr/>
        </p:nvSpPr>
        <p:spPr bwMode="auto">
          <a:xfrm>
            <a:off x="404664" y="1475656"/>
            <a:ext cx="5905500" cy="2921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300" b="1" dirty="0" err="1">
                <a:solidFill>
                  <a:schemeClr val="bg1"/>
                </a:solidFill>
              </a:rPr>
              <a:t>싸이트주소</a:t>
            </a:r>
            <a:r>
              <a:rPr lang="ko-KR" altLang="en-US" sz="1300" b="1" dirty="0">
                <a:solidFill>
                  <a:schemeClr val="bg1"/>
                </a:solidFill>
              </a:rPr>
              <a:t> </a:t>
            </a:r>
            <a:r>
              <a:rPr lang="en-US" altLang="ko-KR" sz="1300" b="1" dirty="0">
                <a:solidFill>
                  <a:schemeClr val="bg1"/>
                </a:solidFill>
              </a:rPr>
              <a:t>: </a:t>
            </a:r>
            <a:r>
              <a:rPr lang="en-US" altLang="ko-KR" sz="1300" b="1" dirty="0" smtClean="0">
                <a:solidFill>
                  <a:schemeClr val="bg1"/>
                </a:solidFill>
              </a:rPr>
              <a:t>https://bank.shinhan.com/index.jsp#253300000000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9" name="타원 36"/>
          <p:cNvSpPr>
            <a:spLocks noChangeArrowheads="1"/>
          </p:cNvSpPr>
          <p:nvPr/>
        </p:nvSpPr>
        <p:spPr bwMode="auto">
          <a:xfrm>
            <a:off x="188640" y="1403648"/>
            <a:ext cx="323850" cy="32385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HY각헤드라인B" pitchFamily="18" charset="-127"/>
                <a:ea typeface="HY각헤드라인B" pitchFamily="18" charset="-127"/>
              </a:rPr>
              <a:t>1</a:t>
            </a:r>
            <a:endParaRPr lang="ko-KR" altLang="en-US" sz="1200" b="1" dirty="0">
              <a:solidFill>
                <a:schemeClr val="bg1"/>
              </a:solidFill>
              <a:latin typeface="HY각헤드라인B" pitchFamily="18" charset="-127"/>
              <a:ea typeface="HY각헤드라인B" pitchFamily="18" charset="-127"/>
            </a:endParaRPr>
          </a:p>
        </p:txBody>
      </p:sp>
      <p:grpSp>
        <p:nvGrpSpPr>
          <p:cNvPr id="10" name="Group 39"/>
          <p:cNvGrpSpPr>
            <a:grpSpLocks noGrp="1"/>
          </p:cNvGrpSpPr>
          <p:nvPr/>
        </p:nvGrpSpPr>
        <p:grpSpPr bwMode="auto">
          <a:xfrm>
            <a:off x="2204864" y="1763688"/>
            <a:ext cx="1636545" cy="576698"/>
            <a:chOff x="1564" y="3863"/>
            <a:chExt cx="825" cy="202"/>
          </a:xfrm>
        </p:grpSpPr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5" y="3863"/>
              <a:ext cx="244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1564" y="3974"/>
              <a:ext cx="363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b="1" dirty="0">
                  <a:solidFill>
                    <a:schemeClr val="tx2"/>
                  </a:solidFill>
                  <a:latin typeface="굴림" charset="-127"/>
                  <a:ea typeface="굴림" charset="-127"/>
                </a:rPr>
                <a:t>클릭</a:t>
              </a:r>
            </a:p>
          </p:txBody>
        </p:sp>
      </p:grpSp>
      <p:sp>
        <p:nvSpPr>
          <p:cNvPr id="13" name="Line 35"/>
          <p:cNvSpPr>
            <a:spLocks noChangeShapeType="1"/>
          </p:cNvSpPr>
          <p:nvPr/>
        </p:nvSpPr>
        <p:spPr bwMode="auto">
          <a:xfrm flipH="1" flipV="1">
            <a:off x="1556792" y="1835696"/>
            <a:ext cx="1800200" cy="216024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4" name="타원 36"/>
          <p:cNvSpPr>
            <a:spLocks noChangeArrowheads="1"/>
          </p:cNvSpPr>
          <p:nvPr/>
        </p:nvSpPr>
        <p:spPr bwMode="auto">
          <a:xfrm>
            <a:off x="4797152" y="6516216"/>
            <a:ext cx="323850" cy="32385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HY각헤드라인B" pitchFamily="18" charset="-127"/>
                <a:ea typeface="HY각헤드라인B" pitchFamily="18" charset="-127"/>
              </a:rPr>
              <a:t>2</a:t>
            </a:r>
            <a:endParaRPr lang="ko-KR" altLang="en-US" sz="1200" b="1" dirty="0">
              <a:solidFill>
                <a:schemeClr val="bg1"/>
              </a:solidFill>
              <a:latin typeface="HY각헤드라인B" pitchFamily="18" charset="-127"/>
              <a:ea typeface="HY각헤드라인B" pitchFamily="18" charset="-127"/>
            </a:endParaRPr>
          </a:p>
        </p:txBody>
      </p:sp>
      <p:grpSp>
        <p:nvGrpSpPr>
          <p:cNvPr id="15" name="Group 39"/>
          <p:cNvGrpSpPr>
            <a:grpSpLocks/>
          </p:cNvGrpSpPr>
          <p:nvPr/>
        </p:nvGrpSpPr>
        <p:grpSpPr bwMode="auto">
          <a:xfrm>
            <a:off x="4869160" y="6732240"/>
            <a:ext cx="720725" cy="433388"/>
            <a:chOff x="2380" y="3656"/>
            <a:chExt cx="454" cy="273"/>
          </a:xfrm>
        </p:grpSpPr>
        <p:pic>
          <p:nvPicPr>
            <p:cNvPr id="16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0" y="3656"/>
              <a:ext cx="244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2380" y="3838"/>
              <a:ext cx="363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b="1">
                  <a:solidFill>
                    <a:schemeClr val="tx2"/>
                  </a:solidFill>
                  <a:latin typeface="굴림" charset="-127"/>
                  <a:ea typeface="굴림" charset="-127"/>
                </a:rPr>
                <a:t>클릭</a:t>
              </a:r>
            </a:p>
          </p:txBody>
        </p:sp>
      </p:grpSp>
      <p:sp>
        <p:nvSpPr>
          <p:cNvPr id="18" name="Line 35"/>
          <p:cNvSpPr>
            <a:spLocks noChangeShapeType="1"/>
          </p:cNvSpPr>
          <p:nvPr/>
        </p:nvSpPr>
        <p:spPr bwMode="auto">
          <a:xfrm flipH="1" flipV="1">
            <a:off x="3717032" y="6660232"/>
            <a:ext cx="1152128" cy="432048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2564904" y="8676456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굴림" charset="-127"/>
                <a:ea typeface="굴림" charset="-127"/>
              </a:rPr>
              <a:t>다음 </a:t>
            </a:r>
            <a:r>
              <a:rPr lang="en-US" altLang="ko-KR" sz="1400" b="1" dirty="0">
                <a:latin typeface="굴림" charset="-127"/>
                <a:ea typeface="굴림" charset="-127"/>
              </a:rPr>
              <a:t>Page</a:t>
            </a:r>
          </a:p>
        </p:txBody>
      </p:sp>
      <p:sp>
        <p:nvSpPr>
          <p:cNvPr id="21" name="슬라이드 번호 개체 틀 3"/>
          <p:cNvSpPr txBox="1">
            <a:spLocks noGrp="1"/>
          </p:cNvSpPr>
          <p:nvPr/>
        </p:nvSpPr>
        <p:spPr bwMode="auto">
          <a:xfrm>
            <a:off x="4149080" y="8676456"/>
            <a:ext cx="6477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ko-KR" sz="1400" b="1" dirty="0">
                <a:latin typeface="+mn-lt"/>
                <a:ea typeface="굴림" pitchFamily="50" charset="-127"/>
              </a:rPr>
              <a:t>-</a:t>
            </a:r>
            <a:fld id="{0AF9CC77-47CE-4560-938A-A04F59805A4E}" type="slidenum">
              <a:rPr lang="en-US" altLang="ko-KR" sz="1200" b="1">
                <a:latin typeface="+mn-lt"/>
                <a:ea typeface="굴림" pitchFamily="50" charset="-127"/>
              </a:rPr>
              <a:pPr algn="ctr">
                <a:defRPr/>
              </a:pPr>
              <a:t>1</a:t>
            </a:fld>
            <a:r>
              <a:rPr lang="en-US" altLang="ko-KR" sz="1200" b="1" dirty="0">
                <a:latin typeface="+mn-lt"/>
                <a:ea typeface="굴림" pitchFamily="50" charset="-127"/>
              </a:rPr>
              <a:t>-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32656" y="323528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b="1" dirty="0" smtClean="0">
                <a:latin typeface="나눔고딕 ExtraBold" pitchFamily="50" charset="-127"/>
                <a:ea typeface="나눔고딕 ExtraBold" pitchFamily="50" charset="-127"/>
              </a:rPr>
              <a:t>한양대학교  학생증  예약등록  절차    </a:t>
            </a:r>
            <a:endParaRPr lang="ko-KR" altLang="en-US" b="1" dirty="0">
              <a:solidFill>
                <a:srgbClr val="0B1966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12" t="391" r="51223" b="3649"/>
          <a:stretch>
            <a:fillRect/>
          </a:stretch>
        </p:blipFill>
        <p:spPr bwMode="auto">
          <a:xfrm>
            <a:off x="5815" y="539552"/>
            <a:ext cx="6858000" cy="72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5144" y="8172400"/>
            <a:ext cx="484021" cy="57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3933056" y="8244408"/>
            <a:ext cx="720080" cy="25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>
                <a:solidFill>
                  <a:schemeClr val="tx2"/>
                </a:solidFill>
                <a:latin typeface="굴림" charset="-127"/>
                <a:ea typeface="굴림" charset="-127"/>
              </a:rPr>
              <a:t>클릭</a:t>
            </a:r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 flipH="1" flipV="1">
            <a:off x="3573016" y="7668344"/>
            <a:ext cx="1178313" cy="648072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타원 35"/>
          <p:cNvSpPr>
            <a:spLocks noChangeArrowheads="1"/>
          </p:cNvSpPr>
          <p:nvPr/>
        </p:nvSpPr>
        <p:spPr bwMode="auto">
          <a:xfrm>
            <a:off x="4437112" y="7812360"/>
            <a:ext cx="323850" cy="32385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HY각헤드라인B" pitchFamily="18" charset="-127"/>
                <a:ea typeface="HY각헤드라인B" pitchFamily="18" charset="-127"/>
              </a:rPr>
              <a:t>3</a:t>
            </a:r>
            <a:endParaRPr lang="ko-KR" altLang="en-US" sz="1200" b="1" dirty="0">
              <a:solidFill>
                <a:schemeClr val="bg1"/>
              </a:solidFill>
              <a:latin typeface="HY각헤드라인B" pitchFamily="18" charset="-127"/>
              <a:ea typeface="HY각헤드라인B" pitchFamily="18" charset="-127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2636912" y="8748464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굴림" charset="-127"/>
                <a:ea typeface="굴림" charset="-127"/>
              </a:rPr>
              <a:t>다음 </a:t>
            </a:r>
            <a:r>
              <a:rPr lang="en-US" altLang="ko-KR" sz="1400" b="1" dirty="0">
                <a:latin typeface="굴림" charset="-127"/>
                <a:ea typeface="굴림" charset="-127"/>
              </a:rPr>
              <a:t>Page</a:t>
            </a:r>
          </a:p>
        </p:txBody>
      </p:sp>
      <p:sp>
        <p:nvSpPr>
          <p:cNvPr id="10" name="슬라이드 번호 개체 틀 3"/>
          <p:cNvSpPr txBox="1">
            <a:spLocks noGrp="1"/>
          </p:cNvSpPr>
          <p:nvPr/>
        </p:nvSpPr>
        <p:spPr bwMode="auto">
          <a:xfrm>
            <a:off x="4149080" y="8748464"/>
            <a:ext cx="6477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ko-KR" sz="1400" b="1" dirty="0">
                <a:latin typeface="+mn-lt"/>
                <a:ea typeface="굴림" pitchFamily="50" charset="-127"/>
              </a:rPr>
              <a:t>-</a:t>
            </a:r>
            <a:fld id="{0AF9CC77-47CE-4560-938A-A04F59805A4E}" type="slidenum">
              <a:rPr lang="en-US" altLang="ko-KR" sz="1200" b="1">
                <a:latin typeface="+mn-lt"/>
                <a:ea typeface="굴림" pitchFamily="50" charset="-127"/>
              </a:rPr>
              <a:pPr algn="ctr">
                <a:defRPr/>
              </a:pPr>
              <a:t>2</a:t>
            </a:fld>
            <a:r>
              <a:rPr lang="en-US" altLang="ko-KR" sz="1200" b="1" dirty="0">
                <a:latin typeface="+mn-lt"/>
                <a:ea typeface="굴림" pitchFamily="50" charset="-127"/>
              </a:rPr>
              <a:t>-</a:t>
            </a: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260648" y="7956376"/>
            <a:ext cx="2304256" cy="515526"/>
          </a:xfrm>
          <a:prstGeom prst="rect">
            <a:avLst/>
          </a:prstGeom>
          <a:noFill/>
          <a:ln w="38100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spcBef>
                <a:spcPct val="50000"/>
              </a:spcBef>
              <a:defRPr/>
            </a:pPr>
            <a:r>
              <a:rPr lang="ko-KR" altLang="en-US" sz="1100" b="1" dirty="0" smtClean="0">
                <a:latin typeface="나눔고딕 ExtraBold" pitchFamily="50" charset="-127"/>
                <a:ea typeface="나눔고딕 ExtraBold" pitchFamily="50" charset="-127"/>
              </a:rPr>
              <a:t>인터넷 금융신청 정보제공 동의 </a:t>
            </a:r>
            <a:endParaRPr lang="en-US" altLang="ko-KR" sz="1100" b="1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ko-KR" altLang="en-US" sz="110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동의함   클릭 후 확인</a:t>
            </a:r>
            <a:endParaRPr lang="ko-KR" altLang="en-US" sz="1100" dirty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60648" y="0"/>
            <a:ext cx="5832648" cy="539552"/>
            <a:chOff x="260648" y="0"/>
            <a:chExt cx="5832648" cy="611560"/>
          </a:xfrm>
        </p:grpSpPr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260648" y="179512"/>
              <a:ext cx="468052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ko-KR" altLang="en-US" sz="1800" b="1" dirty="0" smtClean="0">
                  <a:latin typeface="나눔고딕 ExtraBold" pitchFamily="50" charset="-127"/>
                  <a:ea typeface="나눔고딕 ExtraBold" pitchFamily="50" charset="-127"/>
                </a:rPr>
                <a:t>한양대학교  학생증  예약등록  절차    </a:t>
              </a:r>
              <a:endParaRPr lang="ko-KR" altLang="en-US" sz="1800" b="1" dirty="0">
                <a:solidFill>
                  <a:srgbClr val="0B1966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pic>
          <p:nvPicPr>
            <p:cNvPr id="13" name="Picture 2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00" y="0"/>
              <a:ext cx="864096" cy="61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365" t="4220" r="52255" b="19284"/>
          <a:stretch>
            <a:fillRect/>
          </a:stretch>
        </p:blipFill>
        <p:spPr bwMode="auto">
          <a:xfrm>
            <a:off x="188640" y="539552"/>
            <a:ext cx="6408712" cy="502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3"/>
          <p:cNvSpPr txBox="1">
            <a:spLocks noGrp="1"/>
          </p:cNvSpPr>
          <p:nvPr/>
        </p:nvSpPr>
        <p:spPr bwMode="auto">
          <a:xfrm>
            <a:off x="4149080" y="8676456"/>
            <a:ext cx="6477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ko-KR" sz="1400" b="1" dirty="0">
                <a:latin typeface="+mn-lt"/>
                <a:ea typeface="굴림" pitchFamily="50" charset="-127"/>
              </a:rPr>
              <a:t>-</a:t>
            </a:r>
            <a:fld id="{0AF9CC77-47CE-4560-938A-A04F59805A4E}" type="slidenum">
              <a:rPr lang="en-US" altLang="ko-KR" sz="1200" b="1">
                <a:latin typeface="+mn-lt"/>
                <a:ea typeface="굴림" pitchFamily="50" charset="-127"/>
              </a:rPr>
              <a:pPr algn="ctr">
                <a:defRPr/>
              </a:pPr>
              <a:t>3</a:t>
            </a:fld>
            <a:r>
              <a:rPr lang="en-US" altLang="ko-KR" sz="1200" b="1" dirty="0">
                <a:latin typeface="+mn-lt"/>
                <a:ea typeface="굴림" pitchFamily="50" charset="-127"/>
              </a:rPr>
              <a:t>-</a:t>
            </a: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2564904" y="8676456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굴림" charset="-127"/>
                <a:ea typeface="굴림" charset="-127"/>
              </a:rPr>
              <a:t>다음 </a:t>
            </a:r>
            <a:r>
              <a:rPr lang="en-US" altLang="ko-KR" sz="1400" b="1" dirty="0">
                <a:latin typeface="굴림" charset="-127"/>
                <a:ea typeface="굴림" charset="-127"/>
              </a:rPr>
              <a:t>Page</a:t>
            </a:r>
          </a:p>
        </p:txBody>
      </p:sp>
      <p:sp>
        <p:nvSpPr>
          <p:cNvPr id="8" name="타원 35"/>
          <p:cNvSpPr>
            <a:spLocks noChangeArrowheads="1"/>
          </p:cNvSpPr>
          <p:nvPr/>
        </p:nvSpPr>
        <p:spPr bwMode="auto">
          <a:xfrm>
            <a:off x="4149080" y="5364088"/>
            <a:ext cx="323850" cy="32385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HY각헤드라인B" pitchFamily="18" charset="-127"/>
                <a:ea typeface="HY각헤드라인B" pitchFamily="18" charset="-127"/>
              </a:rPr>
              <a:t>4</a:t>
            </a:r>
            <a:endParaRPr lang="ko-KR" altLang="en-US" sz="1200" b="1" dirty="0">
              <a:solidFill>
                <a:schemeClr val="bg1"/>
              </a:solidFill>
              <a:latin typeface="HY각헤드라인B" pitchFamily="18" charset="-127"/>
              <a:ea typeface="HY각헤드라인B" pitchFamily="18" charset="-127"/>
            </a:endParaRP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104" y="5796136"/>
            <a:ext cx="484021" cy="57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35"/>
          <p:cNvSpPr>
            <a:spLocks noChangeShapeType="1"/>
          </p:cNvSpPr>
          <p:nvPr/>
        </p:nvSpPr>
        <p:spPr bwMode="auto">
          <a:xfrm flipH="1" flipV="1">
            <a:off x="3573014" y="5436096"/>
            <a:ext cx="864098" cy="524025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>
            <a:off x="404664" y="5652120"/>
            <a:ext cx="3312368" cy="2854628"/>
          </a:xfrm>
          <a:prstGeom prst="rect">
            <a:avLst/>
          </a:prstGeom>
          <a:noFill/>
          <a:ln w="38100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1. </a:t>
            </a:r>
            <a:r>
              <a:rPr lang="ko-KR" altLang="en-US" sz="1000" b="1" dirty="0" smtClean="0">
                <a:ea typeface="나눔고딕 ExtraBold" pitchFamily="50" charset="-127"/>
              </a:rPr>
              <a:t>신청고객  </a:t>
            </a:r>
            <a:r>
              <a:rPr lang="en-US" altLang="ko-KR" sz="1000" b="1" dirty="0" smtClean="0">
                <a:ea typeface="나눔고딕 ExtraBold" pitchFamily="50" charset="-127"/>
              </a:rPr>
              <a:t>: </a:t>
            </a:r>
            <a:r>
              <a:rPr lang="ko-KR" altLang="en-US" sz="1000" b="1" dirty="0" smtClean="0">
                <a:ea typeface="나눔고딕 ExtraBold" pitchFamily="50" charset="-127"/>
              </a:rPr>
              <a:t>대학</a:t>
            </a:r>
            <a:r>
              <a:rPr lang="en-US" altLang="ko-KR" sz="1000" b="1" dirty="0" smtClean="0">
                <a:ea typeface="나눔고딕 ExtraBold" pitchFamily="50" charset="-127"/>
              </a:rPr>
              <a:t>(</a:t>
            </a:r>
            <a:r>
              <a:rPr lang="ko-KR" altLang="en-US" sz="1000" b="1" dirty="0" smtClean="0">
                <a:ea typeface="나눔고딕 ExtraBold" pitchFamily="50" charset="-127"/>
              </a:rPr>
              <a:t>대학생</a:t>
            </a:r>
            <a:r>
              <a:rPr lang="en-US" altLang="ko-KR" sz="1000" b="1" dirty="0" smtClean="0">
                <a:ea typeface="나눔고딕 ExtraBold" pitchFamily="50" charset="-127"/>
              </a:rPr>
              <a:t>/</a:t>
            </a:r>
            <a:r>
              <a:rPr lang="ko-KR" altLang="en-US" sz="1000" b="1" dirty="0" smtClean="0">
                <a:ea typeface="나눔고딕 ExtraBold" pitchFamily="50" charset="-127"/>
              </a:rPr>
              <a:t>임직원</a:t>
            </a:r>
            <a:r>
              <a:rPr lang="en-US" altLang="ko-KR" sz="1000" b="1" dirty="0" smtClean="0">
                <a:ea typeface="나눔고딕 ExtraBold" pitchFamily="50" charset="-127"/>
              </a:rPr>
              <a:t>)</a:t>
            </a:r>
            <a:r>
              <a:rPr lang="ko-KR" altLang="en-US" sz="1000" b="1" dirty="0" smtClean="0">
                <a:ea typeface="나눔고딕 ExtraBold" pitchFamily="50" charset="-127"/>
              </a:rPr>
              <a:t>고객  클릭</a:t>
            </a: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800" b="1" dirty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2. </a:t>
            </a:r>
            <a:r>
              <a:rPr lang="ko-KR" altLang="en-US" sz="1000" b="1" dirty="0" smtClean="0">
                <a:ea typeface="나눔고딕 ExtraBold" pitchFamily="50" charset="-127"/>
              </a:rPr>
              <a:t>신청인 성명 입력</a:t>
            </a:r>
            <a:endParaRPr lang="en-US" altLang="ko-KR" sz="1000" b="1" dirty="0" smtClean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endParaRPr lang="en-US" altLang="ko-KR" sz="800" b="1" dirty="0" smtClean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3. </a:t>
            </a:r>
            <a:r>
              <a:rPr lang="ko-KR" altLang="en-US" sz="1000" b="1" dirty="0" smtClean="0">
                <a:ea typeface="나눔고딕 ExtraBold" pitchFamily="50" charset="-127"/>
              </a:rPr>
              <a:t>신청인 생년월일 </a:t>
            </a:r>
            <a:r>
              <a:rPr lang="en-US" altLang="ko-KR" sz="1000" b="1" dirty="0" smtClean="0">
                <a:ea typeface="나눔고딕 ExtraBold" pitchFamily="50" charset="-127"/>
              </a:rPr>
              <a:t>/ </a:t>
            </a:r>
            <a:r>
              <a:rPr lang="ko-KR" altLang="en-US" sz="1000" b="1" dirty="0" smtClean="0">
                <a:ea typeface="나눔고딕 ExtraBold" pitchFamily="50" charset="-127"/>
              </a:rPr>
              <a:t>휴대폰 뒤 </a:t>
            </a:r>
            <a:r>
              <a:rPr lang="en-US" altLang="ko-KR" sz="1000" b="1" dirty="0" smtClean="0">
                <a:ea typeface="나눔고딕 ExtraBold" pitchFamily="50" charset="-127"/>
              </a:rPr>
              <a:t>4</a:t>
            </a:r>
            <a:r>
              <a:rPr lang="ko-KR" altLang="en-US" sz="1000" b="1" dirty="0" smtClean="0">
                <a:ea typeface="나눔고딕 ExtraBold" pitchFamily="50" charset="-127"/>
              </a:rPr>
              <a:t>자리 입력</a:t>
            </a:r>
            <a:endParaRPr lang="en-US" altLang="ko-KR" sz="1000" b="1" dirty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endParaRPr lang="en-US" altLang="ko-KR" sz="800" b="1" dirty="0" smtClean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4. </a:t>
            </a:r>
            <a:r>
              <a:rPr lang="ko-KR" altLang="en-US" sz="1000" b="1" dirty="0" smtClean="0">
                <a:ea typeface="나눔고딕 ExtraBold" pitchFamily="50" charset="-127"/>
              </a:rPr>
              <a:t>학교선택  </a:t>
            </a:r>
            <a:r>
              <a:rPr lang="en-US" altLang="ko-KR" sz="1000" b="1" dirty="0" smtClean="0">
                <a:ea typeface="나눔고딕 ExtraBold" pitchFamily="50" charset="-127"/>
              </a:rPr>
              <a:t>: </a:t>
            </a:r>
            <a:r>
              <a:rPr lang="ko-KR" altLang="en-US" sz="1000" b="1" dirty="0" err="1" smtClean="0">
                <a:solidFill>
                  <a:srgbClr val="0000FF"/>
                </a:solidFill>
                <a:ea typeface="나눔고딕 ExtraBold" pitchFamily="50" charset="-127"/>
              </a:rPr>
              <a:t>캠퍼스별</a:t>
            </a:r>
            <a:r>
              <a:rPr lang="ko-KR" altLang="en-US" sz="1000" b="1" dirty="0" smtClean="0">
                <a:solidFill>
                  <a:srgbClr val="0000FF"/>
                </a:solidFill>
                <a:ea typeface="나눔고딕 ExtraBold" pitchFamily="50" charset="-127"/>
              </a:rPr>
              <a:t> 학교 선택</a:t>
            </a:r>
            <a:endParaRPr lang="en-US" altLang="ko-KR" sz="1000" b="1" dirty="0" smtClean="0">
              <a:solidFill>
                <a:srgbClr val="0000FF"/>
              </a:solidFill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  </a:t>
            </a:r>
            <a:r>
              <a:rPr lang="en-US" altLang="ko-KR" sz="1200" b="1" dirty="0" smtClean="0">
                <a:solidFill>
                  <a:srgbClr val="FF0000"/>
                </a:solidFill>
                <a:ea typeface="나눔고딕 ExtraBold" pitchFamily="50" charset="-127"/>
              </a:rPr>
              <a:t>- </a:t>
            </a:r>
            <a:r>
              <a:rPr lang="ko-KR" altLang="en-US" sz="1200" b="1" dirty="0" smtClean="0">
                <a:solidFill>
                  <a:srgbClr val="FF0000"/>
                </a:solidFill>
                <a:ea typeface="나눔고딕 ExtraBold" pitchFamily="50" charset="-127"/>
              </a:rPr>
              <a:t>한양대학교 </a:t>
            </a:r>
            <a:r>
              <a:rPr lang="en-US" altLang="ko-KR" sz="1200" b="1" dirty="0">
                <a:solidFill>
                  <a:srgbClr val="FF0000"/>
                </a:solidFill>
                <a:ea typeface="나눔고딕 ExtraBold" pitchFamily="50" charset="-127"/>
              </a:rPr>
              <a:t>: </a:t>
            </a:r>
            <a:r>
              <a:rPr lang="ko-KR" altLang="en-US" sz="1200" b="1" dirty="0">
                <a:solidFill>
                  <a:srgbClr val="FF0000"/>
                </a:solidFill>
                <a:ea typeface="나눔고딕 ExtraBold" pitchFamily="50" charset="-127"/>
              </a:rPr>
              <a:t>서울캠퍼스 학생</a:t>
            </a:r>
            <a:endParaRPr lang="en-US" altLang="ko-KR" sz="1200" b="1" dirty="0">
              <a:solidFill>
                <a:srgbClr val="FF0000"/>
              </a:solidFill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en-US" altLang="ko-KR" sz="1000" b="1" dirty="0">
                <a:ea typeface="나눔고딕 ExtraBold" pitchFamily="50" charset="-127"/>
              </a:rPr>
              <a:t>  - </a:t>
            </a:r>
            <a:r>
              <a:rPr lang="ko-KR" altLang="en-US" sz="1000" b="1" dirty="0">
                <a:ea typeface="나눔고딕 ExtraBold" pitchFamily="50" charset="-127"/>
              </a:rPr>
              <a:t>한양대학교 </a:t>
            </a:r>
            <a:r>
              <a:rPr lang="en-US" altLang="ko-KR" sz="1000" b="1" dirty="0">
                <a:ea typeface="나눔고딕 ExtraBold" pitchFamily="50" charset="-127"/>
              </a:rPr>
              <a:t>ERICA </a:t>
            </a:r>
            <a:r>
              <a:rPr lang="ko-KR" altLang="en-US" sz="1000" b="1" dirty="0">
                <a:ea typeface="나눔고딕 ExtraBold" pitchFamily="50" charset="-127"/>
              </a:rPr>
              <a:t>캠퍼스 </a:t>
            </a:r>
            <a:r>
              <a:rPr lang="en-US" altLang="ko-KR" sz="1000" b="1" dirty="0">
                <a:ea typeface="나눔고딕 ExtraBold" pitchFamily="50" charset="-127"/>
              </a:rPr>
              <a:t>: </a:t>
            </a:r>
            <a:r>
              <a:rPr lang="en-US" altLang="ko-KR" sz="1000" b="1" dirty="0" smtClean="0">
                <a:ea typeface="나눔고딕 ExtraBold" pitchFamily="50" charset="-127"/>
              </a:rPr>
              <a:t>ERICA</a:t>
            </a:r>
            <a:r>
              <a:rPr lang="ko-KR" altLang="en-US" sz="1000" b="1" dirty="0" smtClean="0">
                <a:ea typeface="나눔고딕 ExtraBold" pitchFamily="50" charset="-127"/>
              </a:rPr>
              <a:t>캠퍼스 학생</a:t>
            </a:r>
            <a:endParaRPr lang="en-US" altLang="ko-KR" sz="1000" b="1" dirty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endParaRPr lang="en-US" altLang="ko-KR" sz="800" b="1" dirty="0" smtClean="0">
              <a:ea typeface="나눔고딕 ExtraBold" pitchFamily="50" charset="-127"/>
            </a:endParaRPr>
          </a:p>
          <a:p>
            <a:pPr marL="228600" indent="-228600"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5. </a:t>
            </a:r>
            <a:r>
              <a:rPr lang="ko-KR" altLang="en-US" sz="1000" b="1" dirty="0" err="1" smtClean="0">
                <a:ea typeface="나눔고딕 ExtraBold" pitchFamily="50" charset="-127"/>
              </a:rPr>
              <a:t>학과명</a:t>
            </a:r>
            <a:r>
              <a:rPr lang="ko-KR" altLang="en-US" sz="1000" b="1" dirty="0" smtClean="0">
                <a:ea typeface="나눔고딕 ExtraBold" pitchFamily="50" charset="-127"/>
              </a:rPr>
              <a:t> </a:t>
            </a:r>
            <a:r>
              <a:rPr lang="en-US" altLang="ko-KR" sz="1000" b="1" dirty="0" smtClean="0">
                <a:ea typeface="나눔고딕 ExtraBold" pitchFamily="50" charset="-127"/>
              </a:rPr>
              <a:t>/ </a:t>
            </a:r>
            <a:r>
              <a:rPr lang="ko-KR" altLang="en-US" sz="1000" b="1" dirty="0" smtClean="0">
                <a:ea typeface="나눔고딕 ExtraBold" pitchFamily="50" charset="-127"/>
              </a:rPr>
              <a:t>학생번호 입력</a:t>
            </a:r>
            <a:endParaRPr lang="en-US" altLang="ko-KR" sz="1000" b="1" dirty="0">
              <a:ea typeface="나눔고딕 ExtraBold" pitchFamily="50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1000" dirty="0" smtClean="0">
                <a:solidFill>
                  <a:srgbClr val="C00000"/>
                </a:solidFill>
                <a:ea typeface="나눔고딕 ExtraBold" pitchFamily="50" charset="-127"/>
              </a:rPr>
              <a:t>   </a:t>
            </a:r>
            <a:r>
              <a:rPr lang="ko-KR" altLang="en-US" sz="1000" b="1" dirty="0" smtClean="0">
                <a:solidFill>
                  <a:srgbClr val="FF0000"/>
                </a:solidFill>
                <a:ea typeface="나눔고딕 ExtraBold" pitchFamily="50" charset="-127"/>
              </a:rPr>
              <a:t>학과명과 </a:t>
            </a:r>
            <a:r>
              <a:rPr lang="ko-KR" altLang="en-US" sz="1000" b="1" dirty="0">
                <a:solidFill>
                  <a:srgbClr val="FF0000"/>
                </a:solidFill>
                <a:ea typeface="나눔고딕 ExtraBold" pitchFamily="50" charset="-127"/>
              </a:rPr>
              <a:t>학생번호가 </a:t>
            </a:r>
            <a:r>
              <a:rPr lang="ko-KR" altLang="en-US" sz="1000" b="1" dirty="0" smtClean="0">
                <a:solidFill>
                  <a:srgbClr val="FF0000"/>
                </a:solidFill>
                <a:ea typeface="나눔고딕 ExtraBold" pitchFamily="50" charset="-127"/>
              </a:rPr>
              <a:t>틀릴 경우 발급이 불가하오니 </a:t>
            </a:r>
            <a:endParaRPr lang="en-US" altLang="ko-KR" sz="1000" b="1" dirty="0" smtClean="0">
              <a:solidFill>
                <a:srgbClr val="FF0000"/>
              </a:solidFill>
              <a:ea typeface="나눔고딕 ExtraBold" pitchFamily="50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1000" b="1" dirty="0">
                <a:solidFill>
                  <a:srgbClr val="FF0000"/>
                </a:solidFill>
                <a:ea typeface="나눔고딕 ExtraBold" pitchFamily="50" charset="-127"/>
              </a:rPr>
              <a:t> </a:t>
            </a:r>
            <a:r>
              <a:rPr lang="en-US" altLang="ko-KR" sz="1000" b="1" dirty="0" smtClean="0">
                <a:solidFill>
                  <a:srgbClr val="FF0000"/>
                </a:solidFill>
                <a:ea typeface="나눔고딕 ExtraBold" pitchFamily="50" charset="-127"/>
              </a:rPr>
              <a:t> </a:t>
            </a:r>
            <a:r>
              <a:rPr lang="ko-KR" altLang="en-US" sz="1000" b="1" dirty="0" smtClean="0">
                <a:solidFill>
                  <a:srgbClr val="FF0000"/>
                </a:solidFill>
                <a:ea typeface="나눔고딕 ExtraBold" pitchFamily="50" charset="-127"/>
              </a:rPr>
              <a:t> </a:t>
            </a:r>
            <a:r>
              <a:rPr lang="ko-KR" altLang="en-US" sz="1000" b="1" dirty="0">
                <a:solidFill>
                  <a:srgbClr val="FF0000"/>
                </a:solidFill>
                <a:ea typeface="나눔고딕 ExtraBold" pitchFamily="50" charset="-127"/>
              </a:rPr>
              <a:t>정확히 입력바람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260648" y="0"/>
            <a:ext cx="5832648" cy="539552"/>
            <a:chOff x="260648" y="0"/>
            <a:chExt cx="5832648" cy="611560"/>
          </a:xfrm>
        </p:grpSpPr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60648" y="179512"/>
              <a:ext cx="468052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ko-KR" altLang="en-US" sz="1800" b="1" dirty="0" smtClean="0">
                  <a:latin typeface="나눔고딕 ExtraBold" pitchFamily="50" charset="-127"/>
                  <a:ea typeface="나눔고딕 ExtraBold" pitchFamily="50" charset="-127"/>
                </a:rPr>
                <a:t>한양대학교  학생증  예약등록  절차    </a:t>
              </a:r>
              <a:endParaRPr lang="ko-KR" altLang="en-US" sz="1800" b="1" dirty="0">
                <a:solidFill>
                  <a:srgbClr val="0B1966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pic>
          <p:nvPicPr>
            <p:cNvPr id="14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00" y="0"/>
              <a:ext cx="864096" cy="61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3"/>
          <p:cNvSpPr txBox="1">
            <a:spLocks noGrp="1"/>
          </p:cNvSpPr>
          <p:nvPr/>
        </p:nvSpPr>
        <p:spPr bwMode="auto">
          <a:xfrm>
            <a:off x="4005064" y="8748464"/>
            <a:ext cx="6477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  <a:ea typeface="굴림" pitchFamily="50" charset="-127"/>
              </a:rPr>
              <a:t>-</a:t>
            </a:r>
            <a:r>
              <a:rPr lang="en-US" altLang="ko-KR" sz="1200" b="1" dirty="0">
                <a:ea typeface="굴림" pitchFamily="50" charset="-127"/>
              </a:rPr>
              <a:t>4</a:t>
            </a:r>
            <a:r>
              <a:rPr lang="en-US" altLang="ko-KR" sz="1200" b="1" dirty="0" smtClean="0">
                <a:latin typeface="+mn-lt"/>
                <a:ea typeface="굴림" pitchFamily="50" charset="-127"/>
              </a:rPr>
              <a:t>-</a:t>
            </a:r>
            <a:endParaRPr lang="en-US" altLang="ko-KR" sz="1200" b="1" dirty="0">
              <a:latin typeface="+mn-lt"/>
              <a:ea typeface="굴림" pitchFamily="50" charset="-127"/>
            </a:endParaRPr>
          </a:p>
        </p:txBody>
      </p:sp>
      <p:sp>
        <p:nvSpPr>
          <p:cNvPr id="4" name="Text Box 26"/>
          <p:cNvSpPr txBox="1">
            <a:spLocks noChangeArrowheads="1"/>
          </p:cNvSpPr>
          <p:nvPr/>
        </p:nvSpPr>
        <p:spPr bwMode="auto">
          <a:xfrm>
            <a:off x="2564904" y="8748464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굴림" charset="-127"/>
                <a:ea typeface="굴림" charset="-127"/>
              </a:rPr>
              <a:t>다음 </a:t>
            </a:r>
            <a:r>
              <a:rPr lang="en-US" altLang="ko-KR" sz="1400" b="1" dirty="0">
                <a:latin typeface="굴림" charset="-127"/>
                <a:ea typeface="굴림" charset="-127"/>
              </a:rPr>
              <a:t>Page</a:t>
            </a:r>
          </a:p>
        </p:txBody>
      </p:sp>
      <p:sp>
        <p:nvSpPr>
          <p:cNvPr id="5" name="Text Box 26"/>
          <p:cNvSpPr txBox="1">
            <a:spLocks noChangeArrowheads="1"/>
          </p:cNvSpPr>
          <p:nvPr/>
        </p:nvSpPr>
        <p:spPr bwMode="auto">
          <a:xfrm>
            <a:off x="692696" y="7164288"/>
            <a:ext cx="5040560" cy="1506566"/>
          </a:xfrm>
          <a:prstGeom prst="rect">
            <a:avLst/>
          </a:prstGeom>
          <a:noFill/>
          <a:ln w="38100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0"/>
              </a:lnSpc>
              <a:spcBef>
                <a:spcPct val="50000"/>
              </a:spcBef>
            </a:pPr>
            <a:endParaRPr lang="ko-KR" altLang="en-US" sz="1000" b="1" dirty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1. </a:t>
            </a:r>
            <a:r>
              <a:rPr lang="ko-KR" altLang="en-US" sz="1000" b="1" dirty="0" smtClean="0">
                <a:ea typeface="나눔고딕 ExtraBold" pitchFamily="50" charset="-127"/>
              </a:rPr>
              <a:t>계좌신규 여부  </a:t>
            </a:r>
            <a:r>
              <a:rPr lang="en-US" altLang="ko-KR" sz="1000" b="1" dirty="0" smtClean="0">
                <a:ea typeface="나눔고딕 ExtraBold" pitchFamily="50" charset="-127"/>
              </a:rPr>
              <a:t>: </a:t>
            </a:r>
            <a:r>
              <a:rPr lang="ko-KR" altLang="en-US" sz="1000" b="1" dirty="0" smtClean="0">
                <a:ea typeface="나눔고딕 ExtraBold" pitchFamily="50" charset="-127"/>
              </a:rPr>
              <a:t>계좌신규 체크</a:t>
            </a:r>
            <a:r>
              <a:rPr lang="en-US" altLang="ko-KR" sz="1000" b="1" dirty="0" smtClean="0">
                <a:ea typeface="나눔고딕 ExtraBold" pitchFamily="50" charset="-127"/>
              </a:rPr>
              <a:t>, </a:t>
            </a:r>
            <a:r>
              <a:rPr lang="ko-KR" altLang="en-US" sz="1000" b="1" dirty="0" smtClean="0">
                <a:ea typeface="나눔고딕 ExtraBold" pitchFamily="50" charset="-127"/>
              </a:rPr>
              <a:t>신한</a:t>
            </a:r>
            <a:r>
              <a:rPr lang="en-US" altLang="ko-KR" sz="1000" b="1" dirty="0" smtClean="0">
                <a:ea typeface="나눔고딕 ExtraBold" pitchFamily="50" charset="-127"/>
              </a:rPr>
              <a:t>S20 </a:t>
            </a:r>
            <a:r>
              <a:rPr lang="ko-KR" altLang="en-US" sz="1000" b="1" dirty="0" smtClean="0">
                <a:ea typeface="나눔고딕 ExtraBold" pitchFamily="50" charset="-127"/>
              </a:rPr>
              <a:t>통장 클릭</a:t>
            </a: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2. </a:t>
            </a:r>
            <a:r>
              <a:rPr lang="ko-KR" altLang="en-US" sz="1000" b="1" dirty="0" smtClean="0">
                <a:ea typeface="나눔고딕 ExtraBold" pitchFamily="50" charset="-127"/>
              </a:rPr>
              <a:t>비밀번호 </a:t>
            </a:r>
            <a:r>
              <a:rPr lang="en-US" altLang="ko-KR" sz="1000" b="1" dirty="0" smtClean="0">
                <a:ea typeface="나눔고딕 ExtraBold" pitchFamily="50" charset="-127"/>
              </a:rPr>
              <a:t>: 4</a:t>
            </a:r>
            <a:r>
              <a:rPr lang="ko-KR" altLang="en-US" sz="1000" b="1" dirty="0" smtClean="0">
                <a:ea typeface="나눔고딕 ExtraBold" pitchFamily="50" charset="-127"/>
              </a:rPr>
              <a:t>자리 </a:t>
            </a:r>
            <a:r>
              <a:rPr lang="en-US" altLang="ko-KR" sz="1000" b="1" dirty="0" smtClean="0">
                <a:ea typeface="나눔고딕 ExtraBold" pitchFamily="50" charset="-127"/>
              </a:rPr>
              <a:t>(</a:t>
            </a:r>
            <a:r>
              <a:rPr lang="ko-KR" altLang="en-US" sz="1000" b="1" dirty="0" smtClean="0">
                <a:ea typeface="나눔고딕 ExtraBold" pitchFamily="50" charset="-127"/>
              </a:rPr>
              <a:t>생년월일</a:t>
            </a:r>
            <a:r>
              <a:rPr lang="en-US" altLang="ko-KR" sz="1000" b="1" dirty="0" smtClean="0">
                <a:ea typeface="나눔고딕 ExtraBold" pitchFamily="50" charset="-127"/>
              </a:rPr>
              <a:t>,</a:t>
            </a:r>
            <a:r>
              <a:rPr lang="ko-KR" altLang="en-US" sz="1000" b="1" dirty="0" smtClean="0">
                <a:ea typeface="나눔고딕 ExtraBold" pitchFamily="50" charset="-127"/>
              </a:rPr>
              <a:t>전화번호</a:t>
            </a:r>
            <a:r>
              <a:rPr lang="en-US" altLang="ko-KR" sz="1000" b="1" dirty="0" smtClean="0">
                <a:ea typeface="나눔고딕 ExtraBold" pitchFamily="50" charset="-127"/>
              </a:rPr>
              <a:t>,</a:t>
            </a:r>
            <a:r>
              <a:rPr lang="ko-KR" altLang="en-US" sz="1000" b="1" dirty="0" smtClean="0">
                <a:ea typeface="나눔고딕 ExtraBold" pitchFamily="50" charset="-127"/>
              </a:rPr>
              <a:t>일련번호</a:t>
            </a:r>
            <a:r>
              <a:rPr lang="en-US" altLang="ko-KR" sz="1000" b="1" dirty="0" smtClean="0">
                <a:ea typeface="나눔고딕 ExtraBold" pitchFamily="50" charset="-127"/>
              </a:rPr>
              <a:t>,</a:t>
            </a:r>
            <a:r>
              <a:rPr lang="ko-KR" altLang="en-US" sz="1000" b="1" dirty="0" smtClean="0">
                <a:ea typeface="나눔고딕 ExtraBold" pitchFamily="50" charset="-127"/>
              </a:rPr>
              <a:t>동일번호 사용불가</a:t>
            </a:r>
            <a:r>
              <a:rPr lang="en-US" altLang="ko-KR" sz="1000" b="1" dirty="0" smtClean="0">
                <a:ea typeface="나눔고딕 ExtraBold" pitchFamily="50" charset="-127"/>
              </a:rPr>
              <a:t>)</a:t>
            </a: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3.</a:t>
            </a:r>
            <a:r>
              <a:rPr lang="ko-KR" altLang="en-US" sz="1000" b="1" dirty="0" smtClean="0">
                <a:ea typeface="나눔고딕 ExtraBold" pitchFamily="50" charset="-127"/>
              </a:rPr>
              <a:t> 평생계좌 서비스  </a:t>
            </a:r>
            <a:r>
              <a:rPr lang="en-US" altLang="ko-KR" sz="1000" b="1" dirty="0" smtClean="0">
                <a:ea typeface="나눔고딕 ExtraBold" pitchFamily="50" charset="-127"/>
              </a:rPr>
              <a:t>: </a:t>
            </a:r>
            <a:r>
              <a:rPr lang="ko-KR" altLang="en-US" sz="1000" b="1" dirty="0" smtClean="0">
                <a:ea typeface="나눔고딕 ExtraBold" pitchFamily="50" charset="-127"/>
              </a:rPr>
              <a:t>사용 또는 미사용에 체크</a:t>
            </a: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4. </a:t>
            </a:r>
            <a:r>
              <a:rPr lang="ko-KR" altLang="en-US" sz="1000" b="1" dirty="0" err="1" smtClean="0">
                <a:ea typeface="나눔고딕 ExtraBold" pitchFamily="50" charset="-127"/>
              </a:rPr>
              <a:t>인터넷뱅킹</a:t>
            </a:r>
            <a:r>
              <a:rPr lang="ko-KR" altLang="en-US" sz="1000" b="1" dirty="0" smtClean="0">
                <a:ea typeface="나눔고딕 ExtraBold" pitchFamily="50" charset="-127"/>
              </a:rPr>
              <a:t> 신청 </a:t>
            </a:r>
            <a:r>
              <a:rPr lang="en-US" altLang="ko-KR" sz="1000" b="1" dirty="0" smtClean="0">
                <a:ea typeface="나눔고딕 ExtraBold" pitchFamily="50" charset="-127"/>
              </a:rPr>
              <a:t>: </a:t>
            </a:r>
            <a:r>
              <a:rPr lang="ko-KR" altLang="en-US" sz="1000" b="1" dirty="0" smtClean="0">
                <a:ea typeface="나눔고딕 ExtraBold" pitchFamily="50" charset="-127"/>
              </a:rPr>
              <a:t>인터넷</a:t>
            </a:r>
            <a:r>
              <a:rPr lang="en-US" altLang="ko-KR" sz="1000" b="1" dirty="0" smtClean="0">
                <a:ea typeface="나눔고딕 ExtraBold" pitchFamily="50" charset="-127"/>
              </a:rPr>
              <a:t>+</a:t>
            </a:r>
            <a:r>
              <a:rPr lang="ko-KR" altLang="en-US" sz="1000" b="1" dirty="0" err="1" smtClean="0">
                <a:ea typeface="나눔고딕 ExtraBold" pitchFamily="50" charset="-127"/>
              </a:rPr>
              <a:t>스마트폰</a:t>
            </a:r>
            <a:r>
              <a:rPr lang="ko-KR" altLang="en-US" sz="1000" b="1" dirty="0" smtClean="0">
                <a:ea typeface="나눔고딕 ExtraBold" pitchFamily="50" charset="-127"/>
              </a:rPr>
              <a:t> 선택 후 약관동의 체크 및 약관보기 클릭</a:t>
            </a: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>
                <a:ea typeface="나눔고딕 ExtraBold" pitchFamily="50" charset="-127"/>
              </a:rPr>
              <a:t> </a:t>
            </a:r>
            <a:r>
              <a:rPr lang="en-US" altLang="ko-KR" sz="1000" b="1" dirty="0" smtClean="0">
                <a:ea typeface="나눔고딕 ExtraBold" pitchFamily="50" charset="-127"/>
              </a:rPr>
              <a:t>                           </a:t>
            </a: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5. </a:t>
            </a:r>
            <a:r>
              <a:rPr lang="ko-KR" altLang="en-US" sz="1000" b="1" dirty="0" smtClean="0">
                <a:ea typeface="나눔고딕 ExtraBold" pitchFamily="50" charset="-127"/>
              </a:rPr>
              <a:t>신한</a:t>
            </a:r>
            <a:r>
              <a:rPr lang="en-US" altLang="ko-KR" sz="1000" b="1" dirty="0" smtClean="0">
                <a:ea typeface="나눔고딕 ExtraBold" pitchFamily="50" charset="-127"/>
              </a:rPr>
              <a:t>SOL </a:t>
            </a:r>
            <a:r>
              <a:rPr lang="ko-KR" altLang="en-US" sz="1000" b="1" dirty="0" err="1" smtClean="0">
                <a:ea typeface="나눔고딕 ExtraBold" pitchFamily="50" charset="-127"/>
              </a:rPr>
              <a:t>알리미</a:t>
            </a:r>
            <a:r>
              <a:rPr lang="ko-KR" altLang="en-US" sz="1000" b="1" dirty="0" smtClean="0">
                <a:ea typeface="나눔고딕 ExtraBold" pitchFamily="50" charset="-127"/>
              </a:rPr>
              <a:t> 신청 </a:t>
            </a:r>
            <a:r>
              <a:rPr lang="en-US" altLang="ko-KR" sz="1000" b="1" dirty="0" smtClean="0">
                <a:ea typeface="나눔고딕 ExtraBold" pitchFamily="50" charset="-127"/>
              </a:rPr>
              <a:t>: 1-</a:t>
            </a:r>
            <a:r>
              <a:rPr lang="ko-KR" altLang="en-US" sz="1000" b="1" dirty="0" smtClean="0">
                <a:ea typeface="나눔고딕 ExtraBold" pitchFamily="50" charset="-127"/>
              </a:rPr>
              <a:t>신청 선택</a:t>
            </a:r>
            <a:endParaRPr lang="ko-KR" altLang="en-US" sz="1000" b="1" dirty="0">
              <a:ea typeface="나눔고딕 ExtraBold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4" y="683568"/>
            <a:ext cx="6093296" cy="6408712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332656" y="0"/>
            <a:ext cx="5832648" cy="683568"/>
            <a:chOff x="260648" y="0"/>
            <a:chExt cx="5832648" cy="611560"/>
          </a:xfrm>
        </p:grpSpPr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60648" y="179512"/>
              <a:ext cx="468052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ko-KR" altLang="en-US" sz="1800" b="1" dirty="0" smtClean="0">
                  <a:latin typeface="나눔고딕 ExtraBold" pitchFamily="50" charset="-127"/>
                  <a:ea typeface="나눔고딕 ExtraBold" pitchFamily="50" charset="-127"/>
                </a:rPr>
                <a:t>한양대학교  학생증  예약등록  절차    </a:t>
              </a:r>
              <a:endParaRPr lang="ko-KR" altLang="en-US" sz="1800" b="1" dirty="0">
                <a:solidFill>
                  <a:srgbClr val="0B1966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pic>
          <p:nvPicPr>
            <p:cNvPr id="9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00" y="0"/>
              <a:ext cx="864096" cy="61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656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 txBox="1">
            <a:spLocks noGrp="1"/>
          </p:cNvSpPr>
          <p:nvPr/>
        </p:nvSpPr>
        <p:spPr bwMode="auto">
          <a:xfrm>
            <a:off x="4149080" y="8748464"/>
            <a:ext cx="6477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ko-KR" sz="1400" b="1" dirty="0">
                <a:latin typeface="+mn-lt"/>
                <a:ea typeface="굴림" pitchFamily="50" charset="-127"/>
              </a:rPr>
              <a:t>-</a:t>
            </a:r>
            <a:fld id="{0AF9CC77-47CE-4560-938A-A04F59805A4E}" type="slidenum">
              <a:rPr lang="en-US" altLang="ko-KR" sz="1200" b="1">
                <a:latin typeface="+mn-lt"/>
                <a:ea typeface="굴림" pitchFamily="50" charset="-127"/>
              </a:rPr>
              <a:pPr algn="ctr">
                <a:defRPr/>
              </a:pPr>
              <a:t>5</a:t>
            </a:fld>
            <a:r>
              <a:rPr lang="en-US" altLang="ko-KR" sz="1200" b="1" dirty="0">
                <a:latin typeface="+mn-lt"/>
                <a:ea typeface="굴림" pitchFamily="50" charset="-127"/>
              </a:rPr>
              <a:t>-</a:t>
            </a: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2564904" y="8748464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굴림" charset="-127"/>
                <a:ea typeface="굴림" charset="-127"/>
              </a:rPr>
              <a:t>다음 </a:t>
            </a:r>
            <a:r>
              <a:rPr lang="en-US" altLang="ko-KR" sz="1400" b="1" dirty="0">
                <a:latin typeface="굴림" charset="-127"/>
                <a:ea typeface="굴림" charset="-127"/>
              </a:rPr>
              <a:t>Page</a:t>
            </a: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548680" y="6732240"/>
            <a:ext cx="3744416" cy="1958998"/>
          </a:xfrm>
          <a:prstGeom prst="rect">
            <a:avLst/>
          </a:prstGeom>
          <a:noFill/>
          <a:ln w="38100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0"/>
              </a:lnSpc>
              <a:spcBef>
                <a:spcPct val="50000"/>
              </a:spcBef>
            </a:pPr>
            <a:endParaRPr lang="ko-KR" altLang="en-US" sz="1000" b="1" dirty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1. </a:t>
            </a:r>
            <a:r>
              <a:rPr lang="ko-KR" altLang="en-US" sz="1000" b="1" dirty="0" smtClean="0">
                <a:ea typeface="나눔고딕 ExtraBold" pitchFamily="50" charset="-127"/>
              </a:rPr>
              <a:t>영문 성명 </a:t>
            </a:r>
            <a:r>
              <a:rPr lang="en-US" altLang="ko-KR" sz="1000" b="1" dirty="0" smtClean="0">
                <a:ea typeface="나눔고딕 ExtraBold" pitchFamily="50" charset="-127"/>
              </a:rPr>
              <a:t>/ </a:t>
            </a:r>
            <a:r>
              <a:rPr lang="ko-KR" altLang="en-US" sz="1000" b="1" dirty="0" smtClean="0">
                <a:ea typeface="나눔고딕 ExtraBold" pitchFamily="50" charset="-127"/>
              </a:rPr>
              <a:t>휴대폰 </a:t>
            </a:r>
            <a:r>
              <a:rPr lang="en-US" altLang="ko-KR" sz="1000" b="1" dirty="0" smtClean="0">
                <a:ea typeface="나눔고딕 ExtraBold" pitchFamily="50" charset="-127"/>
              </a:rPr>
              <a:t>/ </a:t>
            </a:r>
            <a:r>
              <a:rPr lang="ko-KR" altLang="en-US" sz="1000" b="1" dirty="0" err="1" smtClean="0">
                <a:ea typeface="나눔고딕 ExtraBold" pitchFamily="50" charset="-127"/>
              </a:rPr>
              <a:t>이메일</a:t>
            </a:r>
            <a:r>
              <a:rPr lang="ko-KR" altLang="en-US" sz="1000" b="1" dirty="0" smtClean="0">
                <a:ea typeface="나눔고딕 ExtraBold" pitchFamily="50" charset="-127"/>
              </a:rPr>
              <a:t> </a:t>
            </a:r>
            <a:r>
              <a:rPr lang="en-US" altLang="ko-KR" sz="1000" b="1" dirty="0" smtClean="0">
                <a:ea typeface="나눔고딕 ExtraBold" pitchFamily="50" charset="-127"/>
              </a:rPr>
              <a:t>/ </a:t>
            </a:r>
            <a:r>
              <a:rPr lang="ko-KR" altLang="en-US" sz="1000" b="1" dirty="0" smtClean="0">
                <a:ea typeface="나눔고딕 ExtraBold" pitchFamily="50" charset="-127"/>
              </a:rPr>
              <a:t>주소 </a:t>
            </a:r>
            <a:r>
              <a:rPr lang="en-US" altLang="ko-KR" sz="1000" b="1" dirty="0" smtClean="0">
                <a:ea typeface="나눔고딕 ExtraBold" pitchFamily="50" charset="-127"/>
              </a:rPr>
              <a:t>/ </a:t>
            </a:r>
            <a:r>
              <a:rPr lang="ko-KR" altLang="en-US" sz="1000" b="1" dirty="0" smtClean="0">
                <a:ea typeface="나눔고딕 ExtraBold" pitchFamily="50" charset="-127"/>
              </a:rPr>
              <a:t>자택전화번호 입력</a:t>
            </a: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2. </a:t>
            </a:r>
            <a:r>
              <a:rPr lang="ko-KR" altLang="en-US" sz="1000" b="1" dirty="0" smtClean="0">
                <a:ea typeface="나눔고딕 ExtraBold" pitchFamily="50" charset="-127"/>
              </a:rPr>
              <a:t>이용명세서 </a:t>
            </a:r>
            <a:r>
              <a:rPr lang="en-US" altLang="ko-KR" sz="1000" b="1" dirty="0" smtClean="0">
                <a:ea typeface="나눔고딕 ExtraBold" pitchFamily="50" charset="-127"/>
              </a:rPr>
              <a:t>– </a:t>
            </a:r>
            <a:r>
              <a:rPr lang="ko-KR" altLang="en-US" sz="1000" b="1" dirty="0" smtClean="0">
                <a:ea typeface="나눔고딕 ExtraBold" pitchFamily="50" charset="-127"/>
              </a:rPr>
              <a:t>보안</a:t>
            </a:r>
            <a:r>
              <a:rPr lang="en-US" altLang="ko-KR" sz="1000" b="1" dirty="0" smtClean="0">
                <a:ea typeface="나눔고딕 ExtraBold" pitchFamily="50" charset="-127"/>
              </a:rPr>
              <a:t>E-Mail </a:t>
            </a: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  </a:t>
            </a: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 </a:t>
            </a:r>
          </a:p>
          <a:p>
            <a:pPr>
              <a:lnSpc>
                <a:spcPct val="0"/>
              </a:lnSpc>
              <a:spcBef>
                <a:spcPct val="50000"/>
              </a:spcBef>
            </a:pPr>
            <a:r>
              <a:rPr lang="en-US" altLang="ko-KR" sz="1000" b="1" dirty="0" smtClean="0">
                <a:ea typeface="나눔고딕 ExtraBold" pitchFamily="50" charset="-127"/>
              </a:rPr>
              <a:t>3. SMS </a:t>
            </a:r>
            <a:r>
              <a:rPr lang="ko-KR" altLang="en-US" sz="1000" b="1" dirty="0" smtClean="0">
                <a:ea typeface="나눔고딕 ExtraBold" pitchFamily="50" charset="-127"/>
              </a:rPr>
              <a:t>유료서비스 신청여부 </a:t>
            </a:r>
            <a:r>
              <a:rPr lang="en-US" altLang="ko-KR" sz="1000" b="1" dirty="0" smtClean="0">
                <a:ea typeface="나눔고딕 ExtraBold" pitchFamily="50" charset="-127"/>
              </a:rPr>
              <a:t>: </a:t>
            </a:r>
            <a:r>
              <a:rPr lang="ko-KR" altLang="en-US" sz="1000" b="1" dirty="0" smtClean="0">
                <a:latin typeface="나눔고딕 ExtraBold" pitchFamily="50" charset="-127"/>
                <a:ea typeface="나눔고딕 ExtraBold" pitchFamily="50" charset="-127"/>
              </a:rPr>
              <a:t>세가지 중 </a:t>
            </a:r>
            <a:r>
              <a:rPr lang="ko-KR" altLang="en-US" sz="1000" b="1" dirty="0">
                <a:latin typeface="나눔고딕 ExtraBold" pitchFamily="50" charset="-127"/>
                <a:ea typeface="나눔고딕 ExtraBold" pitchFamily="50" charset="-127"/>
              </a:rPr>
              <a:t>선택</a:t>
            </a:r>
            <a:endParaRPr lang="en-US" altLang="ko-KR" sz="1000" b="1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0"/>
              </a:lnSpc>
              <a:spcBef>
                <a:spcPct val="50000"/>
              </a:spcBef>
            </a:pPr>
            <a:endParaRPr lang="en-US" altLang="ko-KR" sz="1000" b="1" dirty="0" smtClean="0">
              <a:ea typeface="나눔고딕 ExtraBold" pitchFamily="50" charset="-127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나눔고딕 ExtraBold" pitchFamily="50" charset="-127"/>
                <a:ea typeface="나눔고딕 ExtraBold" pitchFamily="50" charset="-127"/>
              </a:rPr>
              <a:t>   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❶ </a:t>
            </a:r>
            <a:r>
              <a:rPr lang="ko-KR" altLang="en-US" sz="1000" b="1" dirty="0">
                <a:latin typeface="나눔고딕 ExtraBold" pitchFamily="50" charset="-127"/>
                <a:ea typeface="나눔고딕 ExtraBold" pitchFamily="50" charset="-127"/>
              </a:rPr>
              <a:t>신청 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000" b="1" dirty="0">
                <a:latin typeface="나눔고딕 ExtraBold" pitchFamily="50" charset="-127"/>
                <a:ea typeface="나눔고딕 ExtraBold" pitchFamily="50" charset="-127"/>
              </a:rPr>
              <a:t>월 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200</a:t>
            </a:r>
            <a:r>
              <a:rPr lang="ko-KR" altLang="en-US" sz="1000" b="1" dirty="0">
                <a:latin typeface="나눔고딕 ExtraBold" pitchFamily="50" charset="-127"/>
                <a:ea typeface="나눔고딕 ExtraBold" pitchFamily="50" charset="-127"/>
              </a:rPr>
              <a:t>원 수수료발생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나눔고딕 ExtraBold" pitchFamily="50" charset="-127"/>
                <a:ea typeface="나눔고딕 ExtraBold" pitchFamily="50" charset="-127"/>
              </a:rPr>
              <a:t>   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❷ </a:t>
            </a:r>
            <a:r>
              <a:rPr lang="ko-KR" altLang="en-US" sz="1000" b="1" dirty="0" err="1" smtClean="0">
                <a:latin typeface="나눔고딕 ExtraBold" pitchFamily="50" charset="-127"/>
                <a:ea typeface="나눔고딕 ExtraBold" pitchFamily="50" charset="-127"/>
              </a:rPr>
              <a:t>미신청</a:t>
            </a:r>
            <a:endParaRPr lang="en-US" altLang="ko-KR" sz="1000" b="1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나눔고딕 ExtraBold" pitchFamily="50" charset="-127"/>
                <a:ea typeface="나눔고딕 ExtraBold" pitchFamily="50" charset="-127"/>
              </a:rPr>
              <a:t>   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❸ 5</a:t>
            </a:r>
            <a:r>
              <a:rPr lang="ko-KR" altLang="en-US" sz="1000" b="1" dirty="0">
                <a:latin typeface="나눔고딕 ExtraBold" pitchFamily="50" charset="-127"/>
                <a:ea typeface="나눔고딕 ExtraBold" pitchFamily="50" charset="-127"/>
              </a:rPr>
              <a:t>만원이상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000" b="1" dirty="0">
                <a:latin typeface="나눔고딕 ExtraBold" pitchFamily="50" charset="-127"/>
                <a:ea typeface="나눔고딕 ExtraBold" pitchFamily="50" charset="-127"/>
              </a:rPr>
              <a:t>무료</a:t>
            </a: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latin typeface="나눔고딕 ExtraBold" pitchFamily="50" charset="-127"/>
                <a:ea typeface="나눔고딕 ExtraBold" pitchFamily="50" charset="-127"/>
              </a:rPr>
              <a:t>       </a:t>
            </a:r>
            <a:endParaRPr lang="en-US" altLang="ko-KR" sz="1000" b="1" dirty="0">
              <a:ea typeface="나눔고딕 ExtraBold" pitchFamily="50" charset="-127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나눔고딕 ExtraBold" pitchFamily="50" charset="-127"/>
              </a:rPr>
              <a:t>4. </a:t>
            </a:r>
            <a:r>
              <a:rPr lang="ko-KR" altLang="en-US" sz="1000" b="1" dirty="0" smtClean="0">
                <a:ea typeface="나눔고딕 ExtraBold" pitchFamily="50" charset="-127"/>
              </a:rPr>
              <a:t>예약접수 신청하기 클릭</a:t>
            </a:r>
            <a:r>
              <a:rPr lang="en-US" altLang="ko-KR" sz="1000" b="1" dirty="0" smtClean="0">
                <a:ea typeface="나눔고딕 ExtraBold" pitchFamily="50" charset="-127"/>
              </a:rPr>
              <a:t> </a:t>
            </a:r>
            <a:endParaRPr lang="ko-KR" altLang="en-US" sz="1000" b="1" dirty="0">
              <a:ea typeface="나눔고딕 ExtraBold" pitchFamily="50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t="66862" r="51750" b="4115"/>
          <a:stretch>
            <a:fillRect/>
          </a:stretch>
        </p:blipFill>
        <p:spPr bwMode="auto">
          <a:xfrm>
            <a:off x="-32657" y="4427984"/>
            <a:ext cx="686327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9200" y="6660232"/>
            <a:ext cx="484021" cy="57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35"/>
          <p:cNvSpPr>
            <a:spLocks noChangeShapeType="1"/>
          </p:cNvSpPr>
          <p:nvPr/>
        </p:nvSpPr>
        <p:spPr bwMode="auto">
          <a:xfrm flipH="1" flipV="1">
            <a:off x="4149080" y="6372200"/>
            <a:ext cx="1080120" cy="432048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타원 35"/>
          <p:cNvSpPr>
            <a:spLocks noChangeArrowheads="1"/>
          </p:cNvSpPr>
          <p:nvPr/>
        </p:nvSpPr>
        <p:spPr bwMode="auto">
          <a:xfrm>
            <a:off x="4941168" y="6300192"/>
            <a:ext cx="323850" cy="32385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HY각헤드라인B" pitchFamily="18" charset="-127"/>
                <a:ea typeface="HY각헤드라인B" pitchFamily="18" charset="-127"/>
              </a:rPr>
              <a:t>5</a:t>
            </a:r>
            <a:endParaRPr lang="ko-KR" altLang="en-US" sz="1200" b="1" dirty="0">
              <a:solidFill>
                <a:schemeClr val="bg1"/>
              </a:solidFill>
              <a:latin typeface="HY각헤드라인B" pitchFamily="18" charset="-127"/>
              <a:ea typeface="HY각헤드라인B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2" y="569218"/>
            <a:ext cx="6696075" cy="371475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260648" y="16226"/>
            <a:ext cx="5832648" cy="539552"/>
            <a:chOff x="260648" y="0"/>
            <a:chExt cx="5832648" cy="611560"/>
          </a:xfrm>
        </p:grpSpPr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260648" y="179512"/>
              <a:ext cx="468052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ko-KR" altLang="en-US" sz="1800" b="1" dirty="0" smtClean="0">
                  <a:latin typeface="나눔고딕 ExtraBold" pitchFamily="50" charset="-127"/>
                  <a:ea typeface="나눔고딕 ExtraBold" pitchFamily="50" charset="-127"/>
                </a:rPr>
                <a:t>한양대학교  학생증  예약등록  절차    </a:t>
              </a:r>
              <a:endParaRPr lang="ko-KR" altLang="en-US" sz="1800" b="1" dirty="0">
                <a:solidFill>
                  <a:srgbClr val="0B1966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pic>
          <p:nvPicPr>
            <p:cNvPr id="17" name="Picture 2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00" y="0"/>
              <a:ext cx="864096" cy="61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054" t="2725" r="52603" b="80837"/>
          <a:stretch/>
        </p:blipFill>
        <p:spPr bwMode="auto">
          <a:xfrm>
            <a:off x="260648" y="611560"/>
            <a:ext cx="63367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슬라이드 번호 개체 틀 3"/>
          <p:cNvSpPr txBox="1">
            <a:spLocks noGrp="1"/>
          </p:cNvSpPr>
          <p:nvPr/>
        </p:nvSpPr>
        <p:spPr bwMode="auto">
          <a:xfrm>
            <a:off x="4149080" y="8676456"/>
            <a:ext cx="6477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  <a:ea typeface="굴림" pitchFamily="50" charset="-127"/>
              </a:rPr>
              <a:t>-</a:t>
            </a:r>
            <a:r>
              <a:rPr lang="en-US" altLang="ko-KR" sz="1200" b="1" dirty="0">
                <a:ea typeface="굴림" pitchFamily="50" charset="-127"/>
              </a:rPr>
              <a:t>6</a:t>
            </a:r>
            <a:r>
              <a:rPr lang="en-US" altLang="ko-KR" sz="1200" b="1" dirty="0" smtClean="0">
                <a:latin typeface="+mn-lt"/>
                <a:ea typeface="굴림" pitchFamily="50" charset="-127"/>
              </a:rPr>
              <a:t>-</a:t>
            </a:r>
            <a:endParaRPr lang="en-US" altLang="ko-KR" sz="1200" b="1" dirty="0">
              <a:latin typeface="+mn-lt"/>
              <a:ea typeface="굴림" pitchFamily="50" charset="-127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2564904" y="8676456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400" b="1" dirty="0" smtClean="0">
                <a:latin typeface="굴림" charset="-127"/>
                <a:ea typeface="굴림" charset="-127"/>
              </a:rPr>
              <a:t>END</a:t>
            </a:r>
            <a:endParaRPr lang="en-US" altLang="ko-KR" sz="1400" b="1" dirty="0">
              <a:latin typeface="굴림" charset="-127"/>
              <a:ea typeface="굴림" charset="-127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836712" y="2768736"/>
            <a:ext cx="5112568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온라인 예약을 하신 후 반드시 쏠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SOL(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신한은행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앱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예약 등록을 하시거나 어려울 시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은행에 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방문하셔야 합니다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eaLnBrk="1" latinLnBrk="1" hangingPunct="1">
              <a:lnSpc>
                <a:spcPct val="150000"/>
              </a:lnSpc>
            </a:pP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쏠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SOL)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앱으로 등록을 안하시거나 은행에 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방문하지 않을 시 신청이 자동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취소됩니다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2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260648" y="0"/>
            <a:ext cx="5832648" cy="539552"/>
            <a:chOff x="260648" y="0"/>
            <a:chExt cx="5832648" cy="611560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260648" y="179512"/>
              <a:ext cx="468052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000" kern="1200">
                  <a:solidFill>
                    <a:schemeClr val="tx1"/>
                  </a:solidFill>
                  <a:latin typeface="HY그래픽M" pitchFamily="18" charset="-127"/>
                  <a:ea typeface="HY그래픽M" pitchFamily="18" charset="-127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ko-KR" altLang="en-US" sz="1800" b="1" dirty="0" smtClean="0">
                  <a:latin typeface="나눔고딕 ExtraBold" pitchFamily="50" charset="-127"/>
                  <a:ea typeface="나눔고딕 ExtraBold" pitchFamily="50" charset="-127"/>
                </a:rPr>
                <a:t>한양대학교  학생증  예약등록  절차    </a:t>
              </a:r>
              <a:endParaRPr lang="ko-KR" altLang="en-US" sz="1800" b="1" dirty="0">
                <a:solidFill>
                  <a:srgbClr val="0B1966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pic>
          <p:nvPicPr>
            <p:cNvPr id="12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00" y="0"/>
              <a:ext cx="864096" cy="61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Box 44"/>
          <p:cNvSpPr txBox="1">
            <a:spLocks noChangeArrowheads="1"/>
          </p:cNvSpPr>
          <p:nvPr/>
        </p:nvSpPr>
        <p:spPr bwMode="auto">
          <a:xfrm>
            <a:off x="836712" y="4067944"/>
            <a:ext cx="5112568" cy="2854628"/>
          </a:xfrm>
          <a:prstGeom prst="rect">
            <a:avLst/>
          </a:prstGeom>
          <a:solidFill>
            <a:srgbClr val="C0C0C0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ko-KR" sz="13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13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인터넷 예약접수 완료 후 </a:t>
            </a:r>
            <a:r>
              <a:rPr lang="ko-KR" altLang="en-US" sz="13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예약등록</a:t>
            </a:r>
            <a:r>
              <a:rPr lang="ko-KR" altLang="en-US" sz="13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3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절차안내</a:t>
            </a:r>
            <a:endParaRPr lang="en-US" altLang="ko-KR" sz="7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3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신한은행</a:t>
            </a:r>
            <a:r>
              <a:rPr lang="ko-KR" altLang="en-US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3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어플</a:t>
            </a:r>
            <a:r>
              <a:rPr lang="ko-KR" altLang="en-US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SOL </a:t>
            </a:r>
            <a:r>
              <a:rPr lang="ko-KR" altLang="en-US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이용 하여 예약 등록 진행 </a:t>
            </a:r>
            <a:endParaRPr lang="en-US" altLang="ko-KR" sz="12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</a:t>
            </a:r>
            <a:r>
              <a:rPr lang="ko-KR" altLang="en-US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기한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2020.2.24(</a:t>
            </a:r>
            <a:r>
              <a:rPr lang="ko-KR" altLang="en-US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)~2020.03.02(</a:t>
            </a:r>
            <a:r>
              <a:rPr lang="ko-KR" altLang="en-US" sz="13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endParaRPr lang="en-US" altLang="ko-KR" sz="13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☞ 지정한 날짜에 </a:t>
            </a:r>
            <a:r>
              <a:rPr lang="ko-KR" altLang="en-US" sz="1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신한은행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어플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(SOL)</a:t>
            </a:r>
            <a:r>
              <a:rPr lang="ko-KR" altLang="en-US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이용하여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예약 등록을 완료</a:t>
            </a:r>
            <a:endParaRPr lang="en-US" altLang="ko-KR" sz="1200" b="1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하시기  바랍니다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*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이용 어려울 시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신한은행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한양대점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동문회관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층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이용 바람 </a:t>
            </a:r>
            <a:endParaRPr lang="en-US" altLang="ko-KR" sz="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ko-KR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3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학생증 수령</a:t>
            </a:r>
            <a:endParaRPr lang="en-US" altLang="ko-KR" sz="13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☞ 학생증 예약등록이 완료된 학생에 한해서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2020. 3.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16(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이후 각 단과대학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행정팀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에서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학생증을 수령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신분증 지참 필수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하시기 바랍니다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59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0BB95A6180AB5C41969B603FF391DE41" ma:contentTypeVersion="0" ma:contentTypeDescription="새 문서를 만듭니다." ma:contentTypeScope="" ma:versionID="fd0431ccb364fac4ca578047f546fec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067BAA-D259-4338-907F-63FC4A57AD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5E83D75-90E0-4983-8C55-549040C13D11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C2AE350-2D39-437C-A0E2-A85D3B8FAA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389</Words>
  <Application>Microsoft Office PowerPoint</Application>
  <PresentationFormat>화면 슬라이드 쇼(4:3)</PresentationFormat>
  <Paragraphs>93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HY각헤드라인B</vt:lpstr>
      <vt:lpstr>굴림</vt:lpstr>
      <vt:lpstr>나눔고딕</vt:lpstr>
      <vt:lpstr>나눔고딕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shinhan</dc:creator>
  <cp:lastModifiedBy>Windows 사용자</cp:lastModifiedBy>
  <cp:revision>79</cp:revision>
  <cp:lastPrinted>2019-01-04T05:10:06Z</cp:lastPrinted>
  <dcterms:created xsi:type="dcterms:W3CDTF">2018-01-03T01:53:38Z</dcterms:created>
  <dcterms:modified xsi:type="dcterms:W3CDTF">2020-02-11T05:39:59Z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0x0101000BB95A6180AB5C41969B603FF391DE41</vt:lpwstr>
  </property>
</Properties>
</file>